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73152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5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90" d="100"/>
          <a:sy n="90" d="100"/>
        </p:scale>
        <p:origin x="25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795781"/>
            <a:ext cx="6217920" cy="382016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763261"/>
            <a:ext cx="5486400" cy="2649219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3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132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84200"/>
            <a:ext cx="157734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84200"/>
            <a:ext cx="464058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4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8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735583"/>
            <a:ext cx="6309360" cy="4564379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7343143"/>
            <a:ext cx="6309360" cy="2400299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44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921000"/>
            <a:ext cx="310896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921000"/>
            <a:ext cx="310896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34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84202"/>
            <a:ext cx="630936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689861"/>
            <a:ext cx="3094672" cy="1318259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4008120"/>
            <a:ext cx="3094672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689861"/>
            <a:ext cx="3109913" cy="1318259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4008120"/>
            <a:ext cx="3109913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2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8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26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731520"/>
            <a:ext cx="2359342" cy="256032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579882"/>
            <a:ext cx="3703320" cy="7797800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291840"/>
            <a:ext cx="2359342" cy="6098541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81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731520"/>
            <a:ext cx="2359342" cy="256032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579882"/>
            <a:ext cx="3703320" cy="7797800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291840"/>
            <a:ext cx="2359342" cy="6098541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2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84202"/>
            <a:ext cx="630936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921000"/>
            <a:ext cx="630936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10170162"/>
            <a:ext cx="16459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21AC9-EC52-42D0-80BF-046E929A1063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10170162"/>
            <a:ext cx="16459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FC88A-651A-4953-A049-29ABC4CC1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5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EB78F2B-B40D-93F0-E891-D969D46D81B1}"/>
              </a:ext>
            </a:extLst>
          </p:cNvPr>
          <p:cNvSpPr txBox="1"/>
          <p:nvPr/>
        </p:nvSpPr>
        <p:spPr>
          <a:xfrm>
            <a:off x="889687" y="6178383"/>
            <a:ext cx="5534035" cy="381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61963" indent="-227013">
              <a:lnSpc>
                <a:spcPct val="115000"/>
              </a:lnSpc>
              <a:spcAft>
                <a:spcPts val="960"/>
              </a:spcAft>
              <a:buFont typeface="+mj-lt"/>
              <a:buAutoNum type="alphaUcPeriod"/>
            </a:pP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and maintain </a:t>
            </a: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Plans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improve physical robustness to absorb</a:t>
            </a: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organizational readiness to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respond</a:t>
            </a: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to credible external threats.  </a:t>
            </a:r>
            <a:endParaRPr lang="en-US" sz="12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61963" indent="-227013">
              <a:lnSpc>
                <a:spcPct val="115000"/>
              </a:lnSpc>
              <a:spcAft>
                <a:spcPts val="960"/>
              </a:spcAft>
              <a:buFont typeface="+mj-lt"/>
              <a:buAutoNum type="alphaUcPeriod"/>
            </a:pPr>
            <a:r>
              <a:rPr lang="en-US" sz="1200" b="1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Prepare</a:t>
            </a:r>
            <a:r>
              <a:rPr lang="en-US" sz="12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for external events by increasing the physical capability to absorb impacts and the organizational readiness to respond.</a:t>
            </a:r>
            <a:endParaRPr lang="en-US" sz="1200" b="1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61963" indent="-227013">
              <a:lnSpc>
                <a:spcPct val="115000"/>
              </a:lnSpc>
              <a:spcAft>
                <a:spcPts val="960"/>
              </a:spcAft>
              <a:buFont typeface="+mj-lt"/>
              <a:buAutoNum type="alphaUcPeriod"/>
            </a:pP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Maintain </a:t>
            </a: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Situational Awareness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real-time information and future projections to adapt</a:t>
            </a:r>
            <a:r>
              <a:rPr lang="en-US" sz="1200" i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plans and preparations.</a:t>
            </a:r>
          </a:p>
          <a:p>
            <a:pPr marL="461963" indent="-227013">
              <a:lnSpc>
                <a:spcPct val="115000"/>
              </a:lnSpc>
              <a:spcAft>
                <a:spcPts val="960"/>
              </a:spcAft>
              <a:buFont typeface="+mj-lt"/>
              <a:buAutoNum type="alphaUcPeriod"/>
            </a:pP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Anticipate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mitigate impending and emerging challenges to continuously position the plant and organization for the best outcomes.  </a:t>
            </a:r>
          </a:p>
          <a:p>
            <a:pPr marL="461963" indent="-227013">
              <a:lnSpc>
                <a:spcPct val="115000"/>
              </a:lnSpc>
              <a:spcAft>
                <a:spcPts val="960"/>
              </a:spcAft>
              <a:buFont typeface="+mj-lt"/>
              <a:buAutoNum type="alphaUcPeriod"/>
            </a:pP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Absorb and Respond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 to event impacts to maintain continuity of operations without challenging nuclear safety. </a:t>
            </a:r>
            <a:endParaRPr lang="en-US" sz="1200" dirty="0"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61963" indent="-227013">
              <a:lnSpc>
                <a:spcPct val="115000"/>
              </a:lnSpc>
              <a:spcAft>
                <a:spcPts val="960"/>
              </a:spcAft>
              <a:buFont typeface="+mj-lt"/>
              <a:buAutoNum type="alphaUcPeriod"/>
            </a:pP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Recover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external events by restoring stable plant conditions and  operating margins and re-establishing readiness to respond. </a:t>
            </a: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marL="461963" indent="-227013">
              <a:lnSpc>
                <a:spcPct val="115000"/>
              </a:lnSpc>
              <a:spcAft>
                <a:spcPts val="1600"/>
              </a:spcAft>
              <a:buFont typeface="+mj-lt"/>
              <a:buAutoNum type="alphaUcPeriod"/>
            </a:pPr>
            <a:r>
              <a:rPr lang="en-US" sz="12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Adapt </a:t>
            </a:r>
            <a:r>
              <a:rPr lang="en-US" sz="1200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plans and preparations to strengthen the capability to absorb and respond to external threats.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B58E6D-AF02-7244-CFB4-815876C49B74}"/>
              </a:ext>
            </a:extLst>
          </p:cNvPr>
          <p:cNvSpPr txBox="1"/>
          <p:nvPr/>
        </p:nvSpPr>
        <p:spPr>
          <a:xfrm>
            <a:off x="0" y="5707492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395829"/>
                </a:solidFill>
              </a:rPr>
              <a:t>The Resiliency Principles</a:t>
            </a:r>
          </a:p>
        </p:txBody>
      </p:sp>
      <p:pic>
        <p:nvPicPr>
          <p:cNvPr id="3" name="Picture 2" descr="A diagram of a plan&#10;&#10;Description automatically generated">
            <a:extLst>
              <a:ext uri="{FF2B5EF4-FFF2-40B4-BE49-F238E27FC236}">
                <a16:creationId xmlns:a16="http://schemas.microsoft.com/office/drawing/2014/main" id="{2372E25C-1DEB-F43E-896B-6B8BA3098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316" y="287077"/>
            <a:ext cx="5019480" cy="530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72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</TotalTime>
  <Words>133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UI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Freeman, Kenzie R. (INPO)</dc:creator>
  <cp:lastModifiedBy>Freeman, Kenzie R. (INPO)</cp:lastModifiedBy>
  <cp:revision>4</cp:revision>
  <dcterms:created xsi:type="dcterms:W3CDTF">2024-03-28T18:09:04Z</dcterms:created>
  <dcterms:modified xsi:type="dcterms:W3CDTF">2024-05-03T15:13:47Z</dcterms:modified>
</cp:coreProperties>
</file>