
<file path=[Content_Types].xml><?xml version="1.0" encoding="utf-8"?>
<Types xmlns="http://schemas.openxmlformats.org/package/2006/content-types">
  <Default Extension="png" ContentType="image/png"/>
  <Default Extension="jpeg" ContentType="image/jpeg"/>
  <Default Extension="wma" ContentType="audio/x-ms-wma"/>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4" r:id="rId1"/>
    <p:sldMasterId id="2147483702" r:id="rId2"/>
  </p:sldMasterIdLst>
  <p:notesMasterIdLst>
    <p:notesMasterId r:id="rId85"/>
  </p:notesMasterIdLst>
  <p:handoutMasterIdLst>
    <p:handoutMasterId r:id="rId86"/>
  </p:handoutMasterIdLst>
  <p:sldIdLst>
    <p:sldId id="454" r:id="rId3"/>
    <p:sldId id="535" r:id="rId4"/>
    <p:sldId id="522" r:id="rId5"/>
    <p:sldId id="620" r:id="rId6"/>
    <p:sldId id="618" r:id="rId7"/>
    <p:sldId id="524" r:id="rId8"/>
    <p:sldId id="456" r:id="rId9"/>
    <p:sldId id="587" r:id="rId10"/>
    <p:sldId id="420" r:id="rId11"/>
    <p:sldId id="302" r:id="rId12"/>
    <p:sldId id="545" r:id="rId13"/>
    <p:sldId id="458" r:id="rId14"/>
    <p:sldId id="459" r:id="rId15"/>
    <p:sldId id="466" r:id="rId16"/>
    <p:sldId id="631" r:id="rId17"/>
    <p:sldId id="338" r:id="rId18"/>
    <p:sldId id="334" r:id="rId19"/>
    <p:sldId id="539" r:id="rId20"/>
    <p:sldId id="538" r:id="rId21"/>
    <p:sldId id="537" r:id="rId22"/>
    <p:sldId id="542" r:id="rId23"/>
    <p:sldId id="543" r:id="rId24"/>
    <p:sldId id="525" r:id="rId25"/>
    <p:sldId id="526" r:id="rId26"/>
    <p:sldId id="605" r:id="rId27"/>
    <p:sldId id="283" r:id="rId28"/>
    <p:sldId id="585" r:id="rId29"/>
    <p:sldId id="614" r:id="rId30"/>
    <p:sldId id="640" r:id="rId31"/>
    <p:sldId id="641" r:id="rId32"/>
    <p:sldId id="504" r:id="rId33"/>
    <p:sldId id="505" r:id="rId34"/>
    <p:sldId id="638" r:id="rId35"/>
    <p:sldId id="375" r:id="rId36"/>
    <p:sldId id="506" r:id="rId37"/>
    <p:sldId id="373" r:id="rId38"/>
    <p:sldId id="374" r:id="rId39"/>
    <p:sldId id="639" r:id="rId40"/>
    <p:sldId id="490" r:id="rId41"/>
    <p:sldId id="507" r:id="rId42"/>
    <p:sldId id="629" r:id="rId43"/>
    <p:sldId id="577" r:id="rId44"/>
    <p:sldId id="607" r:id="rId45"/>
    <p:sldId id="608" r:id="rId46"/>
    <p:sldId id="378" r:id="rId47"/>
    <p:sldId id="615" r:id="rId48"/>
    <p:sldId id="642" r:id="rId49"/>
    <p:sldId id="391" r:id="rId50"/>
    <p:sldId id="568" r:id="rId51"/>
    <p:sldId id="579" r:id="rId52"/>
    <p:sldId id="609" r:id="rId53"/>
    <p:sldId id="610" r:id="rId54"/>
    <p:sldId id="602" r:id="rId55"/>
    <p:sldId id="600" r:id="rId56"/>
    <p:sldId id="601" r:id="rId57"/>
    <p:sldId id="581" r:id="rId58"/>
    <p:sldId id="512" r:id="rId59"/>
    <p:sldId id="582" r:id="rId60"/>
    <p:sldId id="513" r:id="rId61"/>
    <p:sldId id="628" r:id="rId62"/>
    <p:sldId id="619" r:id="rId63"/>
    <p:sldId id="584" r:id="rId64"/>
    <p:sldId id="616" r:id="rId65"/>
    <p:sldId id="643" r:id="rId66"/>
    <p:sldId id="588" r:id="rId67"/>
    <p:sldId id="427" r:id="rId68"/>
    <p:sldId id="440" r:id="rId69"/>
    <p:sldId id="611" r:id="rId70"/>
    <p:sldId id="441" r:id="rId71"/>
    <p:sldId id="442" r:id="rId72"/>
    <p:sldId id="443" r:id="rId73"/>
    <p:sldId id="617" r:id="rId74"/>
    <p:sldId id="644" r:id="rId75"/>
    <p:sldId id="646" r:id="rId76"/>
    <p:sldId id="634" r:id="rId77"/>
    <p:sldId id="625" r:id="rId78"/>
    <p:sldId id="451" r:id="rId79"/>
    <p:sldId id="635" r:id="rId80"/>
    <p:sldId id="633" r:id="rId81"/>
    <p:sldId id="613" r:id="rId82"/>
    <p:sldId id="437" r:id="rId83"/>
    <p:sldId id="540" r:id="rId84"/>
  </p:sldIdLst>
  <p:sldSz cx="9144000" cy="6858000" type="screen4x3"/>
  <p:notesSz cx="6858000" cy="9296400"/>
  <p:custShowLst>
    <p:custShow name="Data Legend" id="0">
      <p:sldLst>
        <p:sld r:id="rId16"/>
      </p:sldLst>
    </p:custShow>
    <p:custShow name="Word-Color Test" id="1">
      <p:sldLst>
        <p:sld r:id="rId18"/>
        <p:sld r:id="rId19"/>
        <p:sld r:id="rId20"/>
        <p:sld r:id="rId21"/>
        <p:sld r:id="rId22"/>
        <p:sld r:id="rId23"/>
        <p:sld r:id="rId24"/>
      </p:sldLst>
    </p:custShow>
    <p:custShow name="7 Digit Test" id="2">
      <p:sldLst>
        <p:sld r:id="rId25"/>
        <p:sld r:id="rId26"/>
      </p:sldLst>
    </p:custShow>
    <p:custShow name="Counting Test" id="3">
      <p:sldLst>
        <p:sld r:id="rId27"/>
      </p:sldLst>
    </p:custShow>
    <p:custShow name="Data Legend Live" id="4">
      <p:sldLst>
        <p:sld r:id="rId17"/>
      </p:sldLst>
    </p:custShow>
  </p:custShowLst>
  <p:custDataLst>
    <p:tags r:id="rId8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7D4152F-2F77-47A9-8FA5-2D2359688BFC}">
          <p14:sldIdLst>
            <p14:sldId id="454"/>
            <p14:sldId id="535"/>
            <p14:sldId id="522"/>
            <p14:sldId id="620"/>
            <p14:sldId id="618"/>
            <p14:sldId id="524"/>
            <p14:sldId id="456"/>
            <p14:sldId id="587"/>
          </p14:sldIdLst>
        </p14:section>
        <p14:section name="Effects of Stress" id="{D4100486-8FB6-4E0B-A8E5-2A003236C5D9}">
          <p14:sldIdLst>
            <p14:sldId id="420"/>
            <p14:sldId id="302"/>
            <p14:sldId id="545"/>
            <p14:sldId id="458"/>
            <p14:sldId id="459"/>
            <p14:sldId id="466"/>
            <p14:sldId id="631"/>
            <p14:sldId id="338"/>
            <p14:sldId id="334"/>
            <p14:sldId id="539"/>
            <p14:sldId id="538"/>
            <p14:sldId id="537"/>
            <p14:sldId id="542"/>
            <p14:sldId id="543"/>
            <p14:sldId id="525"/>
            <p14:sldId id="526"/>
            <p14:sldId id="605"/>
            <p14:sldId id="283"/>
            <p14:sldId id="585"/>
            <p14:sldId id="614"/>
            <p14:sldId id="640"/>
            <p14:sldId id="641"/>
          </p14:sldIdLst>
        </p14:section>
        <p14:section name="Stress Training" id="{27951862-F54E-4E9F-B2A4-2757BF0765D5}">
          <p14:sldIdLst>
            <p14:sldId id="504"/>
            <p14:sldId id="505"/>
            <p14:sldId id="638"/>
            <p14:sldId id="375"/>
            <p14:sldId id="506"/>
            <p14:sldId id="373"/>
            <p14:sldId id="374"/>
            <p14:sldId id="639"/>
            <p14:sldId id="490"/>
            <p14:sldId id="507"/>
            <p14:sldId id="629"/>
            <p14:sldId id="577"/>
            <p14:sldId id="607"/>
            <p14:sldId id="608"/>
            <p14:sldId id="378"/>
            <p14:sldId id="615"/>
            <p14:sldId id="642"/>
          </p14:sldIdLst>
        </p14:section>
        <p14:section name="Decision Making" id="{8C986021-7CD1-47CA-AB77-E67C3AE6ACCA}">
          <p14:sldIdLst>
            <p14:sldId id="391"/>
            <p14:sldId id="568"/>
            <p14:sldId id="579"/>
            <p14:sldId id="609"/>
            <p14:sldId id="610"/>
            <p14:sldId id="602"/>
            <p14:sldId id="600"/>
            <p14:sldId id="601"/>
            <p14:sldId id="581"/>
            <p14:sldId id="512"/>
            <p14:sldId id="582"/>
            <p14:sldId id="513"/>
            <p14:sldId id="628"/>
            <p14:sldId id="619"/>
            <p14:sldId id="584"/>
            <p14:sldId id="616"/>
            <p14:sldId id="643"/>
          </p14:sldIdLst>
        </p14:section>
        <p14:section name="Crisis Leadership" id="{B58A7AAC-8012-4F12-9A3C-ABF6EAA74F17}">
          <p14:sldIdLst>
            <p14:sldId id="588"/>
            <p14:sldId id="427"/>
            <p14:sldId id="440"/>
            <p14:sldId id="611"/>
            <p14:sldId id="441"/>
            <p14:sldId id="442"/>
            <p14:sldId id="443"/>
            <p14:sldId id="617"/>
            <p14:sldId id="644"/>
            <p14:sldId id="646"/>
            <p14:sldId id="634"/>
          </p14:sldIdLst>
        </p14:section>
        <p14:section name="Application and Conclusion" id="{57FECEB5-2180-4C27-A4FF-3F418C9A00C1}">
          <p14:sldIdLst>
            <p14:sldId id="625"/>
            <p14:sldId id="451"/>
            <p14:sldId id="635"/>
            <p14:sldId id="633"/>
            <p14:sldId id="613"/>
            <p14:sldId id="437"/>
            <p14:sldId id="540"/>
          </p14:sldIdLst>
        </p14:section>
      </p14:sectionLst>
    </p:ext>
    <p:ext uri="{EFAFB233-063F-42B5-8137-9DF3F51BA10A}">
      <p15:sldGuideLst xmlns:p15="http://schemas.microsoft.com/office/powerpoint/2012/main">
        <p15:guide id="1" orient="horz" pos="817">
          <p15:clr>
            <a:srgbClr val="A4A3A4"/>
          </p15:clr>
        </p15:guide>
        <p15:guide id="2" orient="horz" pos="867">
          <p15:clr>
            <a:srgbClr val="A4A3A4"/>
          </p15:clr>
        </p15:guide>
        <p15:guide id="3" orient="horz" pos="3949">
          <p15:clr>
            <a:srgbClr val="A4A3A4"/>
          </p15:clr>
        </p15:guide>
        <p15:guide id="4" orient="horz" pos="3768">
          <p15:clr>
            <a:srgbClr val="A4A3A4"/>
          </p15:clr>
        </p15:guide>
        <p15:guide id="5" pos="293">
          <p15:clr>
            <a:srgbClr val="A4A3A4"/>
          </p15:clr>
        </p15:guide>
        <p15:guide id="6" pos="5477">
          <p15:clr>
            <a:srgbClr val="A4A3A4"/>
          </p15:clr>
        </p15:guide>
        <p15:guide id="7" pos="513">
          <p15:clr>
            <a:srgbClr val="A4A3A4"/>
          </p15:clr>
        </p15:guide>
        <p15:guide id="8" pos="525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2F06"/>
    <a:srgbClr val="752801"/>
    <a:srgbClr val="FFAFAF"/>
    <a:srgbClr val="752619"/>
    <a:srgbClr val="774F95"/>
    <a:srgbClr val="9148C8"/>
    <a:srgbClr val="4076CE"/>
    <a:srgbClr val="61342D"/>
    <a:srgbClr val="8C3FC5"/>
    <a:srgbClr val="7098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92" autoAdjust="0"/>
    <p:restoredTop sz="69805" autoAdjust="0"/>
  </p:normalViewPr>
  <p:slideViewPr>
    <p:cSldViewPr snapToGrid="0" showGuides="1">
      <p:cViewPr varScale="1">
        <p:scale>
          <a:sx n="67" d="100"/>
          <a:sy n="67" d="100"/>
        </p:scale>
        <p:origin x="1088" y="32"/>
      </p:cViewPr>
      <p:guideLst>
        <p:guide orient="horz" pos="817"/>
        <p:guide orient="horz" pos="867"/>
        <p:guide orient="horz" pos="3949"/>
        <p:guide orient="horz" pos="3768"/>
        <p:guide pos="293"/>
        <p:guide pos="5477"/>
        <p:guide pos="513"/>
        <p:guide pos="5252"/>
      </p:guideLst>
    </p:cSldViewPr>
  </p:slideViewPr>
  <p:outlineViewPr>
    <p:cViewPr>
      <p:scale>
        <a:sx n="33" d="100"/>
        <a:sy n="33" d="100"/>
      </p:scale>
      <p:origin x="0" y="32532"/>
    </p:cViewPr>
  </p:outlineViewPr>
  <p:notesTextViewPr>
    <p:cViewPr>
      <p:scale>
        <a:sx n="1" d="1"/>
        <a:sy n="1" d="1"/>
      </p:scale>
      <p:origin x="0" y="0"/>
    </p:cViewPr>
  </p:notesTextViewPr>
  <p:sorterViewPr>
    <p:cViewPr>
      <p:scale>
        <a:sx n="50" d="100"/>
        <a:sy n="50" d="100"/>
      </p:scale>
      <p:origin x="0" y="6432"/>
    </p:cViewPr>
  </p:sorterViewPr>
  <p:gridSpacing cx="228600" cy="2286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591"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3827" y="0"/>
            <a:ext cx="2972590" cy="465138"/>
          </a:xfrm>
          <a:prstGeom prst="rect">
            <a:avLst/>
          </a:prstGeom>
        </p:spPr>
        <p:txBody>
          <a:bodyPr vert="horz" lIns="91440" tIns="45720" rIns="91440" bIns="45720" rtlCol="0"/>
          <a:lstStyle>
            <a:lvl1pPr algn="r">
              <a:defRPr sz="1200"/>
            </a:lvl1pPr>
          </a:lstStyle>
          <a:p>
            <a:fld id="{75B5DC92-439A-4528-BD68-9E26DD5B3A50}" type="datetimeFigureOut">
              <a:rPr lang="en-US" smtClean="0"/>
              <a:t>11/15/2016</a:t>
            </a:fld>
            <a:endParaRPr lang="en-US" dirty="0"/>
          </a:p>
        </p:txBody>
      </p:sp>
      <p:sp>
        <p:nvSpPr>
          <p:cNvPr id="4" name="Footer Placeholder 3"/>
          <p:cNvSpPr>
            <a:spLocks noGrp="1"/>
          </p:cNvSpPr>
          <p:nvPr>
            <p:ph type="ftr" sz="quarter" idx="2"/>
          </p:nvPr>
        </p:nvSpPr>
        <p:spPr>
          <a:xfrm>
            <a:off x="1" y="8829675"/>
            <a:ext cx="2972591"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3827" y="8829675"/>
            <a:ext cx="2972590" cy="465138"/>
          </a:xfrm>
          <a:prstGeom prst="rect">
            <a:avLst/>
          </a:prstGeom>
        </p:spPr>
        <p:txBody>
          <a:bodyPr vert="horz" lIns="91440" tIns="45720" rIns="91440" bIns="45720" rtlCol="0" anchor="b"/>
          <a:lstStyle>
            <a:lvl1pPr algn="r">
              <a:defRPr sz="1200"/>
            </a:lvl1pPr>
          </a:lstStyle>
          <a:p>
            <a:fld id="{325C2FB5-5979-4ADD-BBDB-589FF3CA89F6}" type="slidenum">
              <a:rPr lang="en-US" smtClean="0"/>
              <a:t>‹#›</a:t>
            </a:fld>
            <a:endParaRPr lang="en-US" dirty="0"/>
          </a:p>
        </p:txBody>
      </p:sp>
    </p:spTree>
    <p:extLst>
      <p:ext uri="{BB962C8B-B14F-4D97-AF65-F5344CB8AC3E}">
        <p14:creationId xmlns:p14="http://schemas.microsoft.com/office/powerpoint/2010/main" val="1445954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84614" y="1"/>
            <a:ext cx="2971800" cy="464820"/>
          </a:xfrm>
          <a:prstGeom prst="rect">
            <a:avLst/>
          </a:prstGeom>
        </p:spPr>
        <p:txBody>
          <a:bodyPr vert="horz" lIns="92446" tIns="46223" rIns="92446" bIns="46223" rtlCol="0"/>
          <a:lstStyle>
            <a:lvl1pPr algn="r">
              <a:defRPr sz="1200"/>
            </a:lvl1pPr>
          </a:lstStyle>
          <a:p>
            <a:fld id="{7975DC30-4339-4573-85D0-7192DB7CE79C}" type="datetimeFigureOut">
              <a:rPr lang="en-US" smtClean="0"/>
              <a:t>11/15/2016</a:t>
            </a:fld>
            <a:endParaRPr lang="en-US" dirty="0"/>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5801" y="4415791"/>
            <a:ext cx="548640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2971800"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829968"/>
            <a:ext cx="2971800" cy="464820"/>
          </a:xfrm>
          <a:prstGeom prst="rect">
            <a:avLst/>
          </a:prstGeom>
        </p:spPr>
        <p:txBody>
          <a:bodyPr vert="horz" lIns="92446" tIns="46223" rIns="92446" bIns="46223" rtlCol="0" anchor="b"/>
          <a:lstStyle>
            <a:lvl1pPr algn="r">
              <a:defRPr sz="1200"/>
            </a:lvl1pPr>
          </a:lstStyle>
          <a:p>
            <a:fld id="{F2A52A3C-B083-48E6-8A02-429A4C73FC7A}" type="slidenum">
              <a:rPr lang="en-US" smtClean="0"/>
              <a:t>‹#›</a:t>
            </a:fld>
            <a:endParaRPr lang="en-US" dirty="0"/>
          </a:p>
        </p:txBody>
      </p:sp>
    </p:spTree>
    <p:extLst>
      <p:ext uri="{BB962C8B-B14F-4D97-AF65-F5344CB8AC3E}">
        <p14:creationId xmlns:p14="http://schemas.microsoft.com/office/powerpoint/2010/main" val="2163915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youtube.com/watch?v=5SL1A2d2e7M&amp;t=10m00s"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[Display this slide during the opening remarks and Practical</a:t>
            </a:r>
            <a:r>
              <a:rPr lang="en-US" b="0" baseline="0" dirty="0"/>
              <a:t> Exercise, Part 1.]</a:t>
            </a:r>
            <a:endParaRPr lang="en-US" b="0" dirty="0"/>
          </a:p>
          <a:p>
            <a:endParaRPr lang="en-US" b="0" dirty="0"/>
          </a:p>
          <a:p>
            <a:r>
              <a:rPr lang="en-US" b="0" dirty="0"/>
              <a:t>LEGEND FOR SPEAKER NOTES:</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Brackets: Instructions]</a:t>
            </a:r>
          </a:p>
          <a:p>
            <a:endParaRPr lang="en-US" b="0" dirty="0"/>
          </a:p>
          <a:p>
            <a:r>
              <a:rPr lang="en-US" b="0" dirty="0"/>
              <a:t>Regular text:</a:t>
            </a:r>
            <a:r>
              <a:rPr lang="en-US" b="0" baseline="0" dirty="0"/>
              <a:t> Guidance for what to say</a:t>
            </a:r>
          </a:p>
          <a:p>
            <a:endParaRPr lang="en-US" b="0" baseline="0" dirty="0"/>
          </a:p>
          <a:p>
            <a:pPr marL="0" indent="0">
              <a:buFont typeface="Arial" pitchFamily="34" charset="0"/>
              <a:buNone/>
            </a:pPr>
            <a:r>
              <a:rPr lang="en-US" dirty="0"/>
              <a:t>*:</a:t>
            </a:r>
            <a:r>
              <a:rPr lang="en-US" baseline="0" dirty="0"/>
              <a:t> </a:t>
            </a:r>
            <a:r>
              <a:rPr lang="en-US" b="0" baseline="0" dirty="0"/>
              <a:t>Click for slide animation. Every asterisk is a click. </a:t>
            </a:r>
            <a:br>
              <a:rPr lang="en-US" b="0" baseline="0" dirty="0"/>
            </a:br>
            <a:r>
              <a:rPr lang="en-US" b="0" baseline="0" dirty="0"/>
              <a:t>Note that some animations play automatically without an additional click. </a:t>
            </a:r>
          </a:p>
          <a:p>
            <a:endParaRPr lang="en-US" b="1" dirty="0"/>
          </a:p>
          <a:p>
            <a:r>
              <a:rPr lang="en-US" dirty="0"/>
              <a:t>?: Question to ask to promote discussion</a:t>
            </a:r>
          </a:p>
          <a:p>
            <a:r>
              <a:rPr lang="en-US" dirty="0"/>
              <a:t>=: Example responses</a:t>
            </a:r>
          </a:p>
          <a:p>
            <a:endParaRPr lang="en-US" dirty="0"/>
          </a:p>
          <a:p>
            <a:r>
              <a:rPr lang="en-US" dirty="0"/>
              <a:t>ALL CAPS: SPECIAL NOTES</a:t>
            </a:r>
          </a:p>
          <a:p>
            <a:pPr marL="171450" indent="-171450">
              <a:buFont typeface="Arial" pitchFamily="34" charset="0"/>
              <a:buChar char="•"/>
            </a:pPr>
            <a:endParaRPr lang="en-US" b="0" baseline="0" dirty="0"/>
          </a:p>
          <a:p>
            <a:pPr marL="0" indent="0">
              <a:buFont typeface="Arial" pitchFamily="34" charset="0"/>
              <a:buNone/>
            </a:pPr>
            <a:r>
              <a:rPr lang="en-US" b="0" dirty="0"/>
              <a:t>NOTE THAT IN PRESENTER VIEW, BOLD AND</a:t>
            </a:r>
            <a:r>
              <a:rPr lang="en-US" b="0" baseline="0" dirty="0"/>
              <a:t> ITALICS DO NOT SHOW.</a:t>
            </a:r>
          </a:p>
        </p:txBody>
      </p:sp>
      <p:sp>
        <p:nvSpPr>
          <p:cNvPr id="4" name="Slide Number Placeholder 3"/>
          <p:cNvSpPr>
            <a:spLocks noGrp="1"/>
          </p:cNvSpPr>
          <p:nvPr>
            <p:ph type="sldNum" sz="quarter" idx="10"/>
          </p:nvPr>
        </p:nvSpPr>
        <p:spPr/>
        <p:txBody>
          <a:bodyPr/>
          <a:lstStyle/>
          <a:p>
            <a:fld id="{F2A52A3C-B083-48E6-8A02-429A4C73FC7A}" type="slidenum">
              <a:rPr lang="en-US" smtClean="0"/>
              <a:t>1</a:t>
            </a:fld>
            <a:endParaRPr lang="en-US" dirty="0"/>
          </a:p>
        </p:txBody>
      </p:sp>
    </p:spTree>
    <p:extLst>
      <p:ext uri="{BB962C8B-B14F-4D97-AF65-F5344CB8AC3E}">
        <p14:creationId xmlns:p14="http://schemas.microsoft.com/office/powerpoint/2010/main" val="1760332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say “stress”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are typically talking about negative stress.</a:t>
            </a:r>
          </a:p>
          <a:p>
            <a:r>
              <a:rPr lang="en-US" sz="1200" kern="1200" dirty="0">
                <a:solidFill>
                  <a:schemeClr val="tx1"/>
                </a:solidFill>
                <a:effectLst/>
                <a:latin typeface="+mn-lt"/>
                <a:ea typeface="+mn-ea"/>
                <a:cs typeface="+mn-cs"/>
              </a:rPr>
              <a:t>We know what stress feels like, but what is it, really? </a:t>
            </a:r>
          </a:p>
          <a:p>
            <a:r>
              <a:rPr lang="en-US" sz="1200" kern="1200" dirty="0">
                <a:solidFill>
                  <a:schemeClr val="tx1"/>
                </a:solidFill>
                <a:effectLst/>
                <a:latin typeface="+mn-lt"/>
                <a:ea typeface="+mn-ea"/>
                <a:cs typeface="+mn-cs"/>
              </a:rPr>
              <a:t>We are going to use a scientific definition so that we can talk about it in precise terms.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Negative</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tress occurs in the presence of three conditions:</a:t>
            </a:r>
          </a:p>
          <a:p>
            <a:endParaRPr lang="en-US" sz="1200" kern="1200" dirty="0">
              <a:solidFill>
                <a:schemeClr val="tx1"/>
              </a:solidFill>
              <a:effectLst/>
              <a:latin typeface="+mn-lt"/>
              <a:ea typeface="+mn-ea"/>
              <a:cs typeface="+mn-cs"/>
            </a:endParaRPr>
          </a:p>
          <a:p>
            <a:pPr marL="0" lvl="0" indent="0">
              <a:buFont typeface="Arial" pitchFamily="34" charset="0"/>
              <a:buNone/>
            </a:pPr>
            <a:r>
              <a:rPr lang="en-US" sz="1200" dirty="0"/>
              <a:t>*: </a:t>
            </a:r>
            <a:r>
              <a:rPr lang="en-US" sz="1200" kern="1200" dirty="0">
                <a:solidFill>
                  <a:schemeClr val="tx1"/>
                </a:solidFill>
                <a:effectLst/>
                <a:latin typeface="+mn-lt"/>
                <a:ea typeface="+mn-ea"/>
                <a:cs typeface="+mn-cs"/>
              </a:rPr>
              <a:t>The perception that success in meeting the demand is important.</a:t>
            </a:r>
          </a:p>
          <a:p>
            <a:pPr marL="0" lvl="0" indent="0">
              <a:buFont typeface="Arial" pitchFamily="34" charset="0"/>
              <a:buNone/>
            </a:pPr>
            <a:endParaRPr lang="en-US" sz="1200" kern="1200" dirty="0">
              <a:solidFill>
                <a:schemeClr val="tx1"/>
              </a:solidFill>
              <a:effectLst/>
              <a:latin typeface="+mn-lt"/>
              <a:ea typeface="+mn-ea"/>
              <a:cs typeface="+mn-cs"/>
            </a:endParaRPr>
          </a:p>
          <a:p>
            <a:pPr marL="0" lvl="0" indent="0">
              <a:buFont typeface="Arial" pitchFamily="34" charset="0"/>
              <a:buNone/>
            </a:pPr>
            <a:r>
              <a:rPr lang="en-US" sz="1200" dirty="0"/>
              <a:t>*: </a:t>
            </a:r>
            <a:r>
              <a:rPr lang="en-US" sz="1200" kern="1200" dirty="0">
                <a:solidFill>
                  <a:schemeClr val="tx1"/>
                </a:solidFill>
                <a:effectLst/>
                <a:latin typeface="+mn-lt"/>
                <a:ea typeface="+mn-ea"/>
                <a:cs typeface="+mn-cs"/>
              </a:rPr>
              <a:t>The perception that I must be the person to fulfill the demand.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 other words: Am I required to do it?</a:t>
            </a:r>
          </a:p>
          <a:p>
            <a:pPr marL="0" lvl="0" indent="0">
              <a:buFont typeface="Arial" pitchFamily="34" charset="0"/>
              <a:buNone/>
            </a:pPr>
            <a:endParaRPr lang="en-US" sz="1200" kern="1200" dirty="0">
              <a:solidFill>
                <a:schemeClr val="tx1"/>
              </a:solidFill>
              <a:effectLst/>
              <a:latin typeface="+mn-lt"/>
              <a:ea typeface="+mn-ea"/>
              <a:cs typeface="+mn-cs"/>
            </a:endParaRPr>
          </a:p>
          <a:p>
            <a:pPr marL="0" lvl="0" indent="0">
              <a:buFont typeface="Arial" pitchFamily="34" charset="0"/>
              <a:buNone/>
            </a:pPr>
            <a:r>
              <a:rPr lang="en-US" sz="1200" dirty="0"/>
              <a:t>*: </a:t>
            </a:r>
            <a:r>
              <a:rPr lang="en-US" sz="1200" kern="1200" dirty="0">
                <a:solidFill>
                  <a:schemeClr val="tx1"/>
                </a:solidFill>
                <a:effectLst/>
                <a:latin typeface="+mn-lt"/>
                <a:ea typeface="+mn-ea"/>
                <a:cs typeface="+mn-cs"/>
              </a:rPr>
              <a:t>The perception that the demand exceeds my abilities.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 other words:</a:t>
            </a:r>
            <a:r>
              <a:rPr lang="en-US" sz="1200" kern="1200" baseline="0" dirty="0">
                <a:solidFill>
                  <a:schemeClr val="tx1"/>
                </a:solidFill>
                <a:effectLst/>
                <a:latin typeface="+mn-lt"/>
                <a:ea typeface="+mn-ea"/>
                <a:cs typeface="+mn-cs"/>
              </a:rPr>
              <a:t> Can I handle it?</a:t>
            </a:r>
            <a:endParaRPr lang="en-US" sz="1200" kern="1200" dirty="0">
              <a:solidFill>
                <a:schemeClr val="tx1"/>
              </a:solidFill>
              <a:effectLst/>
              <a:latin typeface="+mn-lt"/>
              <a:ea typeface="+mn-ea"/>
              <a:cs typeface="+mn-cs"/>
            </a:endParaRPr>
          </a:p>
          <a:p>
            <a:pPr marL="171450" lvl="0" indent="-171450">
              <a:buFont typeface="Arial" pitchFamily="34" charset="0"/>
              <a:buChar char="•"/>
            </a:pP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What is the key word in this definition?</a:t>
            </a:r>
          </a:p>
          <a:p>
            <a:r>
              <a:rPr lang="en-US" sz="1200" b="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Perception</a:t>
            </a:r>
            <a:r>
              <a:rPr lang="en-US" sz="1200" kern="1200" dirty="0">
                <a:solidFill>
                  <a:schemeClr val="tx1"/>
                </a:solidFill>
                <a:effectLst/>
                <a:latin typeface="+mn-lt"/>
                <a:ea typeface="+mn-ea"/>
                <a:cs typeface="+mn-cs"/>
              </a:rPr>
              <a:t>. Stress is all about perception. </a:t>
            </a:r>
          </a:p>
        </p:txBody>
      </p:sp>
      <p:sp>
        <p:nvSpPr>
          <p:cNvPr id="4" name="Slide Number Placeholder 3"/>
          <p:cNvSpPr>
            <a:spLocks noGrp="1"/>
          </p:cNvSpPr>
          <p:nvPr>
            <p:ph type="sldNum" sz="quarter" idx="10"/>
          </p:nvPr>
        </p:nvSpPr>
        <p:spPr/>
        <p:txBody>
          <a:bodyPr/>
          <a:lstStyle/>
          <a:p>
            <a:fld id="{F2A52A3C-B083-48E6-8A02-429A4C73FC7A}" type="slidenum">
              <a:rPr lang="en-US" smtClean="0"/>
              <a:t>10</a:t>
            </a:fld>
            <a:endParaRPr lang="en-US" dirty="0"/>
          </a:p>
        </p:txBody>
      </p:sp>
    </p:spTree>
    <p:extLst>
      <p:ext uri="{BB962C8B-B14F-4D97-AF65-F5344CB8AC3E}">
        <p14:creationId xmlns:p14="http://schemas.microsoft.com/office/powerpoint/2010/main" val="485094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an example of how this definition applies in real life. </a:t>
            </a:r>
          </a:p>
          <a:p>
            <a:r>
              <a:rPr lang="en-US" sz="1200" kern="1200" dirty="0">
                <a:solidFill>
                  <a:schemeClr val="tx1"/>
                </a:solidFill>
                <a:effectLst/>
                <a:latin typeface="+mn-lt"/>
                <a:ea typeface="+mn-ea"/>
                <a:cs typeface="+mn-cs"/>
              </a:rPr>
              <a:t>There will be an examination next week. </a:t>
            </a:r>
          </a:p>
          <a:p>
            <a:r>
              <a:rPr lang="en-US" sz="1200" kern="1200" dirty="0">
                <a:solidFill>
                  <a:schemeClr val="tx1"/>
                </a:solidFill>
                <a:effectLst/>
                <a:latin typeface="+mn-lt"/>
                <a:ea typeface="+mn-ea"/>
                <a:cs typeface="+mn-cs"/>
              </a:rPr>
              <a:t>Let’s check the three criteria for negative stress. </a:t>
            </a:r>
          </a:p>
          <a:p>
            <a:endParaRPr lang="en-US" sz="1200" kern="1200" dirty="0">
              <a:solidFill>
                <a:schemeClr val="tx1"/>
              </a:solidFill>
              <a:effectLst/>
              <a:latin typeface="+mn-lt"/>
              <a:ea typeface="+mn-ea"/>
              <a:cs typeface="+mn-cs"/>
            </a:endParaRPr>
          </a:p>
          <a:p>
            <a:pPr marL="0" indent="0">
              <a:buFont typeface="Arial" pitchFamily="34" charset="0"/>
              <a:buNone/>
            </a:pPr>
            <a:r>
              <a:rPr lang="en-US" sz="1200" dirty="0"/>
              <a:t>*: </a:t>
            </a:r>
            <a:r>
              <a:rPr lang="en-US" sz="1200" kern="1200" dirty="0">
                <a:solidFill>
                  <a:schemeClr val="tx1"/>
                </a:solidFill>
                <a:effectLst/>
                <a:latin typeface="+mn-lt"/>
                <a:ea typeface="+mn-ea"/>
                <a:cs typeface="+mn-cs"/>
              </a:rPr>
              <a:t>Is it important?   </a:t>
            </a:r>
            <a:r>
              <a:rPr lang="en-US" sz="1200" kern="1200" dirty="0">
                <a:solidFill>
                  <a:schemeClr val="tx1"/>
                </a:solidFill>
                <a:effectLst/>
                <a:latin typeface="+mn-lt"/>
                <a:ea typeface="+mn-ea"/>
                <a:cs typeface="+mn-cs"/>
                <a:sym typeface="Wingdings" pitchFamily="2" charset="2"/>
              </a:rPr>
              <a:t> </a:t>
            </a:r>
            <a:r>
              <a:rPr lang="en-US" sz="1200" kern="1200" dirty="0">
                <a:solidFill>
                  <a:schemeClr val="tx1"/>
                </a:solidFill>
                <a:effectLst/>
                <a:latin typeface="+mn-lt"/>
                <a:ea typeface="+mn-ea"/>
                <a:cs typeface="+mn-cs"/>
              </a:rPr>
              <a:t>Will the score affect my qualification?</a:t>
            </a:r>
          </a:p>
          <a:p>
            <a:pPr marL="0" indent="0">
              <a:buFont typeface="Arial" pitchFamily="34" charset="0"/>
              <a:buNone/>
            </a:pPr>
            <a:endParaRPr lang="en-US" sz="1200" kern="1200" dirty="0">
              <a:solidFill>
                <a:schemeClr val="tx1"/>
              </a:solidFill>
              <a:effectLst/>
              <a:latin typeface="+mn-lt"/>
              <a:ea typeface="+mn-ea"/>
              <a:cs typeface="+mn-cs"/>
            </a:endParaRPr>
          </a:p>
          <a:p>
            <a:pPr marL="0" indent="0">
              <a:buFont typeface="Arial" pitchFamily="34" charset="0"/>
              <a:buNone/>
            </a:pPr>
            <a:r>
              <a:rPr lang="en-US" sz="1200" dirty="0"/>
              <a:t>*: </a:t>
            </a:r>
            <a:r>
              <a:rPr lang="en-US" sz="1200" kern="1200" dirty="0">
                <a:solidFill>
                  <a:schemeClr val="tx1"/>
                </a:solidFill>
                <a:effectLst/>
                <a:latin typeface="+mn-lt"/>
                <a:ea typeface="+mn-ea"/>
                <a:cs typeface="+mn-cs"/>
              </a:rPr>
              <a:t>Am I required to do it?  </a:t>
            </a:r>
            <a:r>
              <a:rPr lang="en-US" sz="1200" kern="1200" dirty="0">
                <a:solidFill>
                  <a:schemeClr val="tx1"/>
                </a:solidFill>
                <a:effectLst/>
                <a:latin typeface="+mn-lt"/>
                <a:ea typeface="+mn-ea"/>
                <a:cs typeface="+mn-cs"/>
                <a:sym typeface="Wingdings" pitchFamily="2" charset="2"/>
              </a:rPr>
              <a:t> </a:t>
            </a:r>
            <a:r>
              <a:rPr lang="en-US" sz="1200" kern="1200" dirty="0">
                <a:solidFill>
                  <a:schemeClr val="tx1"/>
                </a:solidFill>
                <a:effectLst/>
                <a:latin typeface="+mn-lt"/>
                <a:ea typeface="+mn-ea"/>
                <a:cs typeface="+mn-cs"/>
              </a:rPr>
              <a:t> Do I have to take it?</a:t>
            </a:r>
          </a:p>
          <a:p>
            <a:pPr marL="0" indent="0">
              <a:buFont typeface="Arial" pitchFamily="34" charset="0"/>
              <a:buNone/>
            </a:pPr>
            <a:endParaRPr lang="en-US" sz="1200" kern="1200" dirty="0">
              <a:solidFill>
                <a:schemeClr val="tx1"/>
              </a:solidFill>
              <a:effectLst/>
              <a:latin typeface="+mn-lt"/>
              <a:ea typeface="+mn-ea"/>
              <a:cs typeface="+mn-cs"/>
            </a:endParaRPr>
          </a:p>
          <a:p>
            <a:pPr marL="0" indent="0">
              <a:buFont typeface="Arial" pitchFamily="34" charset="0"/>
              <a:buNone/>
            </a:pPr>
            <a:r>
              <a:rPr lang="en-US" sz="1200" dirty="0"/>
              <a:t>*: </a:t>
            </a:r>
            <a:r>
              <a:rPr lang="en-US" sz="1200" kern="1200" dirty="0">
                <a:solidFill>
                  <a:schemeClr val="tx1"/>
                </a:solidFill>
                <a:effectLst/>
                <a:latin typeface="+mn-lt"/>
                <a:ea typeface="+mn-ea"/>
                <a:cs typeface="+mn-cs"/>
              </a:rPr>
              <a:t>Can I handle it? </a:t>
            </a:r>
            <a:r>
              <a:rPr lang="en-US" sz="1200"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sym typeface="Wingdings" pitchFamily="2" charset="2"/>
              </a:rPr>
              <a:t> </a:t>
            </a:r>
            <a:r>
              <a:rPr lang="en-US" sz="1200" kern="1200" dirty="0">
                <a:solidFill>
                  <a:schemeClr val="tx1"/>
                </a:solidFill>
                <a:effectLst/>
                <a:latin typeface="+mn-lt"/>
                <a:ea typeface="+mn-ea"/>
                <a:cs typeface="+mn-cs"/>
              </a:rPr>
              <a:t>Do I have to study hard in order to pass?</a:t>
            </a:r>
          </a:p>
          <a:p>
            <a:pPr marL="171450" indent="-171450">
              <a:buFont typeface="Arial" pitchFamily="34" charset="0"/>
              <a:buChar char="•"/>
            </a:pPr>
            <a:endParaRPr lang="en-US" sz="1200" kern="1200" dirty="0">
              <a:solidFill>
                <a:schemeClr val="tx1"/>
              </a:solidFill>
              <a:effectLst/>
              <a:latin typeface="+mn-lt"/>
              <a:ea typeface="+mn-ea"/>
              <a:cs typeface="+mn-cs"/>
            </a:endParaRPr>
          </a:p>
          <a:p>
            <a:pPr marL="0" indent="0">
              <a:buFont typeface="Arial" pitchFamily="34" charset="0"/>
              <a:buNone/>
            </a:pPr>
            <a:r>
              <a:rPr lang="en-US" sz="1200" kern="1200" dirty="0">
                <a:solidFill>
                  <a:schemeClr val="tx1"/>
                </a:solidFill>
                <a:effectLst/>
                <a:latin typeface="+mn-lt"/>
                <a:ea typeface="+mn-ea"/>
                <a:cs typeface="+mn-cs"/>
              </a:rPr>
              <a:t>?: What if the answer to any one of these questions was “no”?</a:t>
            </a:r>
          </a:p>
          <a:p>
            <a:pPr marL="0" indent="0">
              <a:buFont typeface="Arial" pitchFamily="34" charset="0"/>
              <a:buNone/>
            </a:pPr>
            <a:r>
              <a:rPr lang="en-US" sz="1200" kern="1200" dirty="0">
                <a:solidFill>
                  <a:schemeClr val="tx1"/>
                </a:solidFill>
                <a:effectLst/>
                <a:latin typeface="+mn-lt"/>
                <a:ea typeface="+mn-ea"/>
                <a:cs typeface="+mn-cs"/>
              </a:rPr>
              <a:t>=: There would be no negative stress. All three are required.</a:t>
            </a:r>
          </a:p>
        </p:txBody>
      </p:sp>
      <p:sp>
        <p:nvSpPr>
          <p:cNvPr id="4" name="Slide Number Placeholder 3"/>
          <p:cNvSpPr>
            <a:spLocks noGrp="1"/>
          </p:cNvSpPr>
          <p:nvPr>
            <p:ph type="sldNum" sz="quarter" idx="10"/>
          </p:nvPr>
        </p:nvSpPr>
        <p:spPr/>
        <p:txBody>
          <a:bodyPr/>
          <a:lstStyle/>
          <a:p>
            <a:fld id="{F2A52A3C-B083-48E6-8A02-429A4C73FC7A}" type="slidenum">
              <a:rPr lang="en-US" smtClean="0"/>
              <a:t>11</a:t>
            </a:fld>
            <a:endParaRPr lang="en-US" dirty="0"/>
          </a:p>
        </p:txBody>
      </p:sp>
    </p:spTree>
    <p:extLst>
      <p:ext uri="{BB962C8B-B14F-4D97-AF65-F5344CB8AC3E}">
        <p14:creationId xmlns:p14="http://schemas.microsoft.com/office/powerpoint/2010/main" val="123393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[Distribute HANDOUT 4-A: A Definition of Stress]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is another view of stress called the Yerkes-Dodson</a:t>
            </a:r>
            <a:r>
              <a:rPr lang="en-US" sz="1200" kern="1200" baseline="0" dirty="0">
                <a:solidFill>
                  <a:schemeClr val="tx1"/>
                </a:solidFill>
                <a:effectLst/>
                <a:latin typeface="+mn-lt"/>
                <a:ea typeface="+mn-ea"/>
                <a:cs typeface="+mn-cs"/>
              </a:rPr>
              <a:t> curve.</a:t>
            </a:r>
          </a:p>
          <a:p>
            <a:r>
              <a:rPr lang="en-US" sz="1200" kern="1200" baseline="0" dirty="0">
                <a:solidFill>
                  <a:schemeClr val="tx1"/>
                </a:solidFill>
                <a:effectLst/>
                <a:latin typeface="+mn-lt"/>
                <a:ea typeface="+mn-ea"/>
                <a:cs typeface="+mn-cs"/>
              </a:rPr>
              <a:t>It illustrates the relationship between stress and performance.</a:t>
            </a:r>
          </a:p>
          <a:p>
            <a:endParaRPr lang="en-US" sz="120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the first two stress criteria are true, (1) a task is important and (2) we have to do it, then performance follows a curve, based on the amount of demand. </a:t>
            </a:r>
          </a:p>
          <a:p>
            <a:endParaRPr lang="en-US" sz="1200" kern="1200" dirty="0">
              <a:solidFill>
                <a:schemeClr val="tx1"/>
              </a:solidFill>
              <a:effectLst/>
              <a:latin typeface="+mn-lt"/>
              <a:ea typeface="+mn-ea"/>
              <a:cs typeface="+mn-cs"/>
            </a:endParaRPr>
          </a:p>
          <a:p>
            <a:pPr marL="0" lvl="0" indent="0">
              <a:buFont typeface="Arial" pitchFamily="34" charset="0"/>
              <a:buNone/>
            </a:pPr>
            <a:r>
              <a:rPr lang="en-US" sz="1200" kern="1200" dirty="0">
                <a:solidFill>
                  <a:schemeClr val="tx1"/>
                </a:solidFill>
                <a:effectLst/>
                <a:latin typeface="+mn-lt"/>
                <a:ea typeface="+mn-ea"/>
                <a:cs typeface="+mn-cs"/>
              </a:rPr>
              <a:t>[Read and elaborate on text:]</a:t>
            </a:r>
          </a:p>
          <a:p>
            <a:pPr marL="0" lvl="0" indent="0">
              <a:buFont typeface="Arial" pitchFamily="34" charset="0"/>
              <a:buNone/>
            </a:pPr>
            <a:r>
              <a:rPr lang="en-US" sz="1200" dirty="0"/>
              <a:t>*: </a:t>
            </a:r>
            <a:r>
              <a:rPr lang="en-US" sz="1200" kern="1200" dirty="0">
                <a:solidFill>
                  <a:schemeClr val="tx1"/>
                </a:solidFill>
                <a:effectLst/>
                <a:latin typeface="+mn-lt"/>
                <a:ea typeface="+mn-ea"/>
                <a:cs typeface="+mn-cs"/>
              </a:rPr>
              <a:t>Boredom. </a:t>
            </a:r>
          </a:p>
          <a:p>
            <a:pPr marL="171450" lvl="0" indent="-171450">
              <a:buFont typeface="Arial" pitchFamily="34" charset="0"/>
              <a:buChar char="•"/>
            </a:pPr>
            <a:endParaRPr lang="en-US" sz="1200" kern="1200" dirty="0">
              <a:solidFill>
                <a:schemeClr val="tx1"/>
              </a:solidFill>
              <a:effectLst/>
              <a:latin typeface="+mn-lt"/>
              <a:ea typeface="+mn-ea"/>
              <a:cs typeface="+mn-cs"/>
            </a:endParaRPr>
          </a:p>
          <a:p>
            <a:pPr marL="0" lvl="0" indent="0">
              <a:buFont typeface="Arial" pitchFamily="34" charset="0"/>
              <a:buNone/>
            </a:pPr>
            <a:r>
              <a:rPr lang="en-US" sz="1200" dirty="0"/>
              <a:t>*: </a:t>
            </a:r>
            <a:r>
              <a:rPr lang="en-US" sz="1200" kern="1200" dirty="0">
                <a:solidFill>
                  <a:schemeClr val="tx1"/>
                </a:solidFill>
                <a:effectLst/>
                <a:latin typeface="+mn-lt"/>
                <a:ea typeface="+mn-ea"/>
                <a:cs typeface="+mn-cs"/>
              </a:rPr>
              <a:t>Engagement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Stress</a:t>
            </a:r>
            <a:r>
              <a:rPr lang="en-US" sz="1200" kern="1200" baseline="0" dirty="0">
                <a:solidFill>
                  <a:schemeClr val="tx1"/>
                </a:solidFill>
                <a:effectLst/>
                <a:latin typeface="+mn-lt"/>
                <a:ea typeface="+mn-ea"/>
                <a:cs typeface="+mn-cs"/>
              </a:rPr>
              <a:t> hormones </a:t>
            </a:r>
            <a:r>
              <a:rPr lang="en-US" sz="1200" kern="1200" dirty="0">
                <a:solidFill>
                  <a:schemeClr val="tx1"/>
                </a:solidFill>
                <a:effectLst/>
                <a:latin typeface="+mn-lt"/>
                <a:ea typeface="+mn-ea"/>
                <a:cs typeface="+mn-cs"/>
              </a:rPr>
              <a:t>produce symptoms that </a:t>
            </a:r>
            <a:r>
              <a:rPr lang="en-US" sz="1200" kern="1200" baseline="0" dirty="0">
                <a:solidFill>
                  <a:schemeClr val="tx1"/>
                </a:solidFill>
                <a:effectLst/>
                <a:latin typeface="+mn-lt"/>
                <a:ea typeface="+mn-ea"/>
                <a:cs typeface="+mn-cs"/>
              </a:rPr>
              <a:t>increase performance.</a:t>
            </a:r>
          </a:p>
          <a:p>
            <a:pPr marL="0" lvl="0" indent="0">
              <a:buFont typeface="Arial" pitchFamily="34" charset="0"/>
              <a:buNone/>
            </a:pPr>
            <a:endParaRPr lang="en-US" sz="1200" kern="1200" baseline="0" dirty="0">
              <a:solidFill>
                <a:schemeClr val="tx1"/>
              </a:solidFill>
              <a:effectLst/>
              <a:latin typeface="+mn-lt"/>
              <a:ea typeface="+mn-ea"/>
              <a:cs typeface="+mn-cs"/>
            </a:endParaRPr>
          </a:p>
          <a:p>
            <a:pPr marL="0" lvl="0" indent="0">
              <a:buFont typeface="Arial" pitchFamily="34" charset="0"/>
              <a:buNone/>
            </a:pPr>
            <a:r>
              <a:rPr lang="en-US" sz="1200" dirty="0"/>
              <a:t>*: </a:t>
            </a:r>
            <a:r>
              <a:rPr lang="en-US" sz="1200" kern="1200" baseline="0" dirty="0">
                <a:solidFill>
                  <a:schemeClr val="tx1"/>
                </a:solidFill>
                <a:effectLst/>
                <a:latin typeface="+mn-lt"/>
                <a:ea typeface="+mn-ea"/>
                <a:cs typeface="+mn-cs"/>
              </a:rPr>
              <a:t>Optimum performance. </a:t>
            </a:r>
          </a:p>
          <a:p>
            <a:pPr marL="0" lvl="0" indent="0">
              <a:buFont typeface="Arial" pitchFamily="34" charset="0"/>
              <a:buNone/>
            </a:pPr>
            <a:endParaRPr lang="en-US" sz="1200" kern="1200" dirty="0">
              <a:solidFill>
                <a:schemeClr val="tx1"/>
              </a:solidFill>
              <a:effectLst/>
              <a:latin typeface="+mn-lt"/>
              <a:ea typeface="+mn-ea"/>
              <a:cs typeface="+mn-cs"/>
            </a:endParaRPr>
          </a:p>
          <a:p>
            <a:pPr marL="0" lvl="0" indent="0">
              <a:buFont typeface="Arial" pitchFamily="34" charset="0"/>
              <a:buNone/>
            </a:pPr>
            <a:r>
              <a:rPr lang="en-US" sz="1200" dirty="0"/>
              <a:t>*: </a:t>
            </a:r>
            <a:r>
              <a:rPr lang="en-US" sz="1200" kern="1200" dirty="0">
                <a:solidFill>
                  <a:schemeClr val="tx1"/>
                </a:solidFill>
                <a:effectLst/>
                <a:latin typeface="+mn-lt"/>
                <a:ea typeface="+mn-ea"/>
                <a:cs typeface="+mn-cs"/>
              </a:rPr>
              <a:t>Impairment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Same stress hormones now produce symptoms that decrease performance.</a:t>
            </a:r>
          </a:p>
          <a:p>
            <a:pPr marL="0" lvl="0" indent="0">
              <a:buFont typeface="Arial" pitchFamily="34" charset="0"/>
              <a:buNone/>
            </a:pPr>
            <a:endParaRPr lang="en-US" sz="1200" kern="1200" dirty="0">
              <a:solidFill>
                <a:schemeClr val="tx1"/>
              </a:solidFill>
              <a:effectLst/>
              <a:latin typeface="+mn-lt"/>
              <a:ea typeface="+mn-ea"/>
              <a:cs typeface="+mn-cs"/>
            </a:endParaRPr>
          </a:p>
          <a:p>
            <a:pPr marL="0" lvl="0" indent="0">
              <a:buFont typeface="Arial" pitchFamily="34" charset="0"/>
              <a:buNone/>
            </a:pPr>
            <a:r>
              <a:rPr lang="en-US" sz="1200" dirty="0"/>
              <a:t>*: </a:t>
            </a:r>
            <a:r>
              <a:rPr lang="en-US" sz="1200" kern="1200" dirty="0">
                <a:solidFill>
                  <a:schemeClr val="tx1"/>
                </a:solidFill>
                <a:effectLst/>
                <a:latin typeface="+mn-lt"/>
                <a:ea typeface="+mn-ea"/>
                <a:cs typeface="+mn-cs"/>
              </a:rPr>
              <a:t>Exhaustion</a:t>
            </a:r>
          </a:p>
          <a:p>
            <a:pPr marL="171450" lvl="0" indent="-171450">
              <a:buFont typeface="Arial" pitchFamily="34" charset="0"/>
              <a:buChar char="•"/>
            </a:pPr>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Where have you seen the same effect on the job?</a:t>
            </a:r>
          </a:p>
          <a:p>
            <a:r>
              <a:rPr lang="en-US" dirty="0"/>
              <a:t>[B</a:t>
            </a:r>
            <a:r>
              <a:rPr lang="en-US" sz="1200" kern="1200" dirty="0">
                <a:solidFill>
                  <a:schemeClr val="tx1"/>
                </a:solidFill>
                <a:effectLst/>
                <a:latin typeface="+mn-lt"/>
                <a:ea typeface="+mn-ea"/>
                <a:cs typeface="+mn-cs"/>
              </a:rPr>
              <a:t>e prepared to provide an example of your own.]</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12</a:t>
            </a:fld>
            <a:endParaRPr lang="en-US" dirty="0"/>
          </a:p>
        </p:txBody>
      </p:sp>
    </p:spTree>
    <p:extLst>
      <p:ext uri="{BB962C8B-B14F-4D97-AF65-F5344CB8AC3E}">
        <p14:creationId xmlns:p14="http://schemas.microsoft.com/office/powerpoint/2010/main" val="765899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we will see this curve in action.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[Refer to HANDOUT</a:t>
            </a:r>
            <a:r>
              <a:rPr lang="en-US" sz="1200" kern="1200" baseline="0" dirty="0">
                <a:solidFill>
                  <a:schemeClr val="tx1"/>
                </a:solidFill>
                <a:effectLst/>
                <a:latin typeface="+mn-lt"/>
                <a:ea typeface="+mn-ea"/>
                <a:cs typeface="+mn-cs"/>
              </a:rPr>
              <a:t> 3: Stress Response Checklist]</a:t>
            </a:r>
            <a:endParaRPr lang="en-US" dirty="0"/>
          </a:p>
          <a:p>
            <a:endParaRPr lang="en-US" dirty="0"/>
          </a:p>
          <a:p>
            <a:r>
              <a:rPr lang="en-US" dirty="0"/>
              <a:t>[Explain how you are using the wrist monitor</a:t>
            </a:r>
            <a:r>
              <a:rPr lang="en-US" baseline="0" dirty="0"/>
              <a:t>.]</a:t>
            </a:r>
          </a:p>
          <a:p>
            <a:endParaRPr lang="en-US" baseline="0" dirty="0"/>
          </a:p>
          <a:p>
            <a:r>
              <a:rPr lang="en-US" baseline="0" dirty="0"/>
              <a:t>[Introduce the person who will be tested, or call for a volunteer.]</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buttons on left to begin stress activities as desired. You will return to this slide.]</a:t>
            </a:r>
          </a:p>
          <a:p>
            <a:endParaRPr lang="en-US" baseline="0" dirty="0"/>
          </a:p>
          <a:p>
            <a:r>
              <a:rPr lang="en-US" baseline="0" dirty="0"/>
              <a:t>[If desired, click a “Bio. Data …” button to explain the data while an assistant helps with the wrist monitor.]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13</a:t>
            </a:fld>
            <a:endParaRPr lang="en-US" dirty="0"/>
          </a:p>
        </p:txBody>
      </p:sp>
    </p:spTree>
    <p:extLst>
      <p:ext uri="{BB962C8B-B14F-4D97-AF65-F5344CB8AC3E}">
        <p14:creationId xmlns:p14="http://schemas.microsoft.com/office/powerpoint/2010/main" val="520737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Explain the biometrics as indicated on the slide.]</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14</a:t>
            </a:fld>
            <a:endParaRPr lang="en-US" dirty="0"/>
          </a:p>
        </p:txBody>
      </p:sp>
    </p:spTree>
    <p:extLst>
      <p:ext uri="{BB962C8B-B14F-4D97-AF65-F5344CB8AC3E}">
        <p14:creationId xmlns:p14="http://schemas.microsoft.com/office/powerpoint/2010/main" val="2483152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Explain the biometrics as indicated on the slide.]</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15</a:t>
            </a:fld>
            <a:endParaRPr lang="en-US" dirty="0"/>
          </a:p>
        </p:txBody>
      </p:sp>
    </p:spTree>
    <p:extLst>
      <p:ext uri="{BB962C8B-B14F-4D97-AF65-F5344CB8AC3E}">
        <p14:creationId xmlns:p14="http://schemas.microsoft.com/office/powerpoint/2010/main" val="3092160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EXERCISE IS FOR ONE PARTICIPANT ONLY.]</a:t>
            </a:r>
          </a:p>
          <a:p>
            <a:endParaRPr lang="en-US" dirty="0"/>
          </a:p>
          <a:p>
            <a:r>
              <a:rPr lang="en-US" dirty="0"/>
              <a:t>[Explain the instructions.]</a:t>
            </a:r>
          </a:p>
        </p:txBody>
      </p:sp>
      <p:sp>
        <p:nvSpPr>
          <p:cNvPr id="4" name="Slide Number Placeholder 3"/>
          <p:cNvSpPr>
            <a:spLocks noGrp="1"/>
          </p:cNvSpPr>
          <p:nvPr>
            <p:ph type="sldNum" sz="quarter" idx="10"/>
          </p:nvPr>
        </p:nvSpPr>
        <p:spPr/>
        <p:txBody>
          <a:bodyPr/>
          <a:lstStyle/>
          <a:p>
            <a:fld id="{F2A52A3C-B083-48E6-8A02-429A4C73FC7A}" type="slidenum">
              <a:rPr lang="en-US" smtClean="0"/>
              <a:t>16</a:t>
            </a:fld>
            <a:endParaRPr lang="en-US" dirty="0"/>
          </a:p>
        </p:txBody>
      </p:sp>
    </p:spTree>
    <p:extLst>
      <p:ext uri="{BB962C8B-B14F-4D97-AF65-F5344CB8AC3E}">
        <p14:creationId xmlns:p14="http://schemas.microsoft.com/office/powerpoint/2010/main" val="3230115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SLIDE</a:t>
            </a:r>
          </a:p>
          <a:p>
            <a:r>
              <a:rPr lang="en-US" dirty="0"/>
              <a:t>[Click once to begin the sequence.]</a:t>
            </a:r>
          </a:p>
          <a:p>
            <a:r>
              <a:rPr lang="en-US" dirty="0"/>
              <a:t>Yellow</a:t>
            </a:r>
          </a:p>
          <a:p>
            <a:r>
              <a:rPr lang="en-US" dirty="0"/>
              <a:t>Blue</a:t>
            </a:r>
          </a:p>
          <a:p>
            <a:r>
              <a:rPr lang="en-US" dirty="0"/>
              <a:t>Brown</a:t>
            </a:r>
          </a:p>
          <a:p>
            <a:r>
              <a:rPr lang="en-US" dirty="0"/>
              <a:t>Green</a:t>
            </a:r>
          </a:p>
          <a:p>
            <a:r>
              <a:rPr lang="en-US" dirty="0"/>
              <a:t>Blue</a:t>
            </a:r>
          </a:p>
        </p:txBody>
      </p:sp>
      <p:sp>
        <p:nvSpPr>
          <p:cNvPr id="4" name="Slide Number Placeholder 3"/>
          <p:cNvSpPr>
            <a:spLocks noGrp="1"/>
          </p:cNvSpPr>
          <p:nvPr>
            <p:ph type="sldNum" sz="quarter" idx="10"/>
          </p:nvPr>
        </p:nvSpPr>
        <p:spPr/>
        <p:txBody>
          <a:bodyPr/>
          <a:lstStyle/>
          <a:p>
            <a:fld id="{F2A52A3C-B083-48E6-8A02-429A4C73FC7A}" type="slidenum">
              <a:rPr lang="en-US" smtClean="0"/>
              <a:t>17</a:t>
            </a:fld>
            <a:endParaRPr lang="en-US" dirty="0"/>
          </a:p>
        </p:txBody>
      </p:sp>
    </p:spTree>
    <p:extLst>
      <p:ext uri="{BB962C8B-B14F-4D97-AF65-F5344CB8AC3E}">
        <p14:creationId xmlns:p14="http://schemas.microsoft.com/office/powerpoint/2010/main" val="4040534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SLIDE</a:t>
            </a:r>
          </a:p>
          <a:p>
            <a:r>
              <a:rPr lang="en-US" dirty="0"/>
              <a:t>[Click once to begin the sequence.]</a:t>
            </a:r>
          </a:p>
          <a:p>
            <a:r>
              <a:rPr lang="en-US" sz="1200" kern="1200" dirty="0">
                <a:solidFill>
                  <a:schemeClr val="tx1"/>
                </a:solidFill>
                <a:effectLst/>
                <a:latin typeface="+mn-lt"/>
                <a:ea typeface="+mn-ea"/>
                <a:cs typeface="+mn-cs"/>
              </a:rPr>
              <a:t>Blue </a:t>
            </a:r>
          </a:p>
          <a:p>
            <a:r>
              <a:rPr lang="en-US" sz="1200" kern="1200" dirty="0">
                <a:solidFill>
                  <a:schemeClr val="tx1"/>
                </a:solidFill>
                <a:effectLst/>
                <a:latin typeface="+mn-lt"/>
                <a:ea typeface="+mn-ea"/>
                <a:cs typeface="+mn-cs"/>
              </a:rPr>
              <a:t>Red </a:t>
            </a:r>
          </a:p>
          <a:p>
            <a:r>
              <a:rPr lang="en-US" sz="1200" kern="1200" dirty="0">
                <a:solidFill>
                  <a:schemeClr val="tx1"/>
                </a:solidFill>
                <a:effectLst/>
                <a:latin typeface="+mn-lt"/>
                <a:ea typeface="+mn-ea"/>
                <a:cs typeface="+mn-cs"/>
              </a:rPr>
              <a:t>White </a:t>
            </a:r>
          </a:p>
          <a:p>
            <a:r>
              <a:rPr lang="en-US" sz="1200" kern="1200" dirty="0">
                <a:solidFill>
                  <a:schemeClr val="tx1"/>
                </a:solidFill>
                <a:effectLst/>
                <a:latin typeface="+mn-lt"/>
                <a:ea typeface="+mn-ea"/>
                <a:cs typeface="+mn-cs"/>
              </a:rPr>
              <a:t>Gray </a:t>
            </a:r>
          </a:p>
          <a:p>
            <a:r>
              <a:rPr lang="en-US" sz="1200" kern="1200" dirty="0">
                <a:solidFill>
                  <a:schemeClr val="tx1"/>
                </a:solidFill>
                <a:effectLst/>
                <a:latin typeface="+mn-lt"/>
                <a:ea typeface="+mn-ea"/>
                <a:cs typeface="+mn-cs"/>
              </a:rPr>
              <a:t>Purple</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18</a:t>
            </a:fld>
            <a:endParaRPr lang="en-US" dirty="0"/>
          </a:p>
        </p:txBody>
      </p:sp>
    </p:spTree>
    <p:extLst>
      <p:ext uri="{BB962C8B-B14F-4D97-AF65-F5344CB8AC3E}">
        <p14:creationId xmlns:p14="http://schemas.microsoft.com/office/powerpoint/2010/main" val="4040534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once to begin the sequence.]</a:t>
            </a:r>
          </a:p>
          <a:p>
            <a:r>
              <a:rPr lang="en-US" sz="1200" kern="1200" dirty="0">
                <a:solidFill>
                  <a:schemeClr val="tx1"/>
                </a:solidFill>
                <a:effectLst/>
                <a:latin typeface="+mn-lt"/>
                <a:ea typeface="+mn-ea"/>
                <a:cs typeface="+mn-cs"/>
              </a:rPr>
              <a:t>Blue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Blue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Brown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Gray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Blue</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19</a:t>
            </a:fld>
            <a:endParaRPr lang="en-US" dirty="0"/>
          </a:p>
        </p:txBody>
      </p:sp>
    </p:spTree>
    <p:extLst>
      <p:ext uri="{BB962C8B-B14F-4D97-AF65-F5344CB8AC3E}">
        <p14:creationId xmlns:p14="http://schemas.microsoft.com/office/powerpoint/2010/main" val="404053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0000"/>
              </a:lnSpc>
              <a:spcAft>
                <a:spcPts val="600"/>
              </a:spcAft>
              <a:buFont typeface="+mj-lt"/>
              <a:buNone/>
            </a:pPr>
            <a:r>
              <a:rPr lang="en-US" dirty="0"/>
              <a:t>[Distribute HANDOUT 1: Learning Objectives]</a:t>
            </a:r>
          </a:p>
          <a:p>
            <a:pPr marL="0" lvl="0" indent="0">
              <a:lnSpc>
                <a:spcPct val="110000"/>
              </a:lnSpc>
              <a:spcAft>
                <a:spcPts val="600"/>
              </a:spcAft>
              <a:buFont typeface="+mj-lt"/>
              <a:buNone/>
            </a:pPr>
            <a:endParaRPr lang="en-US" dirty="0"/>
          </a:p>
          <a:p>
            <a:pPr marL="0" lvl="0" indent="0">
              <a:lnSpc>
                <a:spcPct val="110000"/>
              </a:lnSpc>
              <a:spcAft>
                <a:spcPts val="600"/>
              </a:spcAft>
              <a:buFont typeface="+mj-lt"/>
              <a:buNone/>
            </a:pPr>
            <a:r>
              <a:rPr lang="en-US" dirty="0"/>
              <a:t>[Read</a:t>
            </a:r>
            <a:r>
              <a:rPr lang="en-US" baseline="0" dirty="0"/>
              <a:t> and elaborate as needed.]</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542582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once to begin the sequence.]</a:t>
            </a:r>
          </a:p>
          <a:p>
            <a:r>
              <a:rPr lang="en-US" sz="1200" kern="1200" dirty="0">
                <a:solidFill>
                  <a:schemeClr val="tx1"/>
                </a:solidFill>
                <a:effectLst/>
                <a:latin typeface="+mn-lt"/>
                <a:ea typeface="+mn-ea"/>
                <a:cs typeface="+mn-cs"/>
              </a:rPr>
              <a:t>Blue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White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Brown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Purple </a:t>
            </a:r>
          </a:p>
          <a:p>
            <a:r>
              <a:rPr lang="en-US" sz="1200" kern="1200" dirty="0">
                <a:solidFill>
                  <a:schemeClr val="tx1"/>
                </a:solidFill>
                <a:effectLst/>
                <a:latin typeface="+mn-lt"/>
                <a:ea typeface="+mn-ea"/>
                <a:cs typeface="+mn-cs"/>
              </a:rPr>
              <a:t>Green</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20</a:t>
            </a:fld>
            <a:endParaRPr lang="en-US" dirty="0"/>
          </a:p>
        </p:txBody>
      </p:sp>
    </p:spTree>
    <p:extLst>
      <p:ext uri="{BB962C8B-B14F-4D97-AF65-F5344CB8AC3E}">
        <p14:creationId xmlns:p14="http://schemas.microsoft.com/office/powerpoint/2010/main" val="4040534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once to begin the sequence.]</a:t>
            </a:r>
          </a:p>
          <a:p>
            <a:r>
              <a:rPr lang="en-US" sz="1200" kern="1200" dirty="0">
                <a:solidFill>
                  <a:schemeClr val="tx1"/>
                </a:solidFill>
                <a:effectLst/>
                <a:latin typeface="+mn-lt"/>
                <a:ea typeface="+mn-ea"/>
                <a:cs typeface="+mn-cs"/>
              </a:rPr>
              <a:t>Red</a:t>
            </a:r>
          </a:p>
          <a:p>
            <a:r>
              <a:rPr lang="en-US" sz="1200" kern="1200" dirty="0">
                <a:solidFill>
                  <a:schemeClr val="tx1"/>
                </a:solidFill>
                <a:effectLst/>
                <a:latin typeface="+mn-lt"/>
                <a:ea typeface="+mn-ea"/>
                <a:cs typeface="+mn-cs"/>
              </a:rPr>
              <a:t>Brown</a:t>
            </a:r>
          </a:p>
          <a:p>
            <a:r>
              <a:rPr lang="en-US" sz="1200" kern="1200" dirty="0">
                <a:solidFill>
                  <a:schemeClr val="tx1"/>
                </a:solidFill>
                <a:effectLst/>
                <a:latin typeface="+mn-lt"/>
                <a:ea typeface="+mn-ea"/>
                <a:cs typeface="+mn-cs"/>
              </a:rPr>
              <a:t>Red</a:t>
            </a:r>
          </a:p>
          <a:p>
            <a:r>
              <a:rPr lang="en-US" sz="1200" kern="1200" dirty="0">
                <a:solidFill>
                  <a:schemeClr val="tx1"/>
                </a:solidFill>
                <a:effectLst/>
                <a:latin typeface="+mn-lt"/>
                <a:ea typeface="+mn-ea"/>
                <a:cs typeface="+mn-cs"/>
              </a:rPr>
              <a:t>Gray</a:t>
            </a:r>
          </a:p>
          <a:p>
            <a:r>
              <a:rPr lang="en-US" sz="1200" kern="1200" dirty="0">
                <a:solidFill>
                  <a:schemeClr val="tx1"/>
                </a:solidFill>
                <a:effectLst/>
                <a:latin typeface="+mn-lt"/>
                <a:ea typeface="+mn-ea"/>
                <a:cs typeface="+mn-cs"/>
              </a:rPr>
              <a:t>Purple</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21</a:t>
            </a:fld>
            <a:endParaRPr lang="en-US" dirty="0"/>
          </a:p>
        </p:txBody>
      </p:sp>
    </p:spTree>
    <p:extLst>
      <p:ext uri="{BB962C8B-B14F-4D97-AF65-F5344CB8AC3E}">
        <p14:creationId xmlns:p14="http://schemas.microsoft.com/office/powerpoint/2010/main" val="4040534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once to begin the sequence.]</a:t>
            </a:r>
          </a:p>
          <a:p>
            <a:r>
              <a:rPr lang="en-US" sz="1200" kern="1200" dirty="0">
                <a:solidFill>
                  <a:schemeClr val="tx1"/>
                </a:solidFill>
                <a:effectLst/>
                <a:latin typeface="+mn-lt"/>
                <a:ea typeface="+mn-ea"/>
                <a:cs typeface="+mn-cs"/>
              </a:rPr>
              <a:t>Red</a:t>
            </a:r>
          </a:p>
          <a:p>
            <a:r>
              <a:rPr lang="en-US" sz="1200" kern="1200" dirty="0">
                <a:solidFill>
                  <a:schemeClr val="tx1"/>
                </a:solidFill>
                <a:effectLst/>
                <a:latin typeface="+mn-lt"/>
                <a:ea typeface="+mn-ea"/>
                <a:cs typeface="+mn-cs"/>
              </a:rPr>
              <a:t>Purple</a:t>
            </a:r>
          </a:p>
          <a:p>
            <a:r>
              <a:rPr lang="en-US" sz="1200" kern="1200" dirty="0">
                <a:solidFill>
                  <a:schemeClr val="tx1"/>
                </a:solidFill>
                <a:effectLst/>
                <a:latin typeface="+mn-lt"/>
                <a:ea typeface="+mn-ea"/>
                <a:cs typeface="+mn-cs"/>
              </a:rPr>
              <a:t>Yellow</a:t>
            </a:r>
          </a:p>
          <a:p>
            <a:r>
              <a:rPr lang="en-US" sz="1200" kern="1200" dirty="0">
                <a:solidFill>
                  <a:schemeClr val="tx1"/>
                </a:solidFill>
                <a:effectLst/>
                <a:latin typeface="+mn-lt"/>
                <a:ea typeface="+mn-ea"/>
                <a:cs typeface="+mn-cs"/>
              </a:rPr>
              <a:t>Brown</a:t>
            </a:r>
          </a:p>
          <a:p>
            <a:r>
              <a:rPr lang="en-US" sz="1200" kern="1200" dirty="0">
                <a:solidFill>
                  <a:schemeClr val="tx1"/>
                </a:solidFill>
                <a:effectLst/>
                <a:latin typeface="+mn-lt"/>
                <a:ea typeface="+mn-ea"/>
                <a:cs typeface="+mn-cs"/>
              </a:rPr>
              <a:t>White</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22</a:t>
            </a:fld>
            <a:endParaRPr lang="en-US" dirty="0"/>
          </a:p>
        </p:txBody>
      </p:sp>
    </p:spTree>
    <p:extLst>
      <p:ext uri="{BB962C8B-B14F-4D97-AF65-F5344CB8AC3E}">
        <p14:creationId xmlns:p14="http://schemas.microsoft.com/office/powerpoint/2010/main" val="4040534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GROUP EXERCISE]</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23</a:t>
            </a:fld>
            <a:endParaRPr lang="en-US" dirty="0"/>
          </a:p>
        </p:txBody>
      </p:sp>
    </p:spTree>
    <p:extLst>
      <p:ext uri="{BB962C8B-B14F-4D97-AF65-F5344CB8AC3E}">
        <p14:creationId xmlns:p14="http://schemas.microsoft.com/office/powerpoint/2010/main" val="3230115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click, call out a person’s name. </a:t>
            </a:r>
          </a:p>
          <a:p>
            <a:r>
              <a:rPr lang="en-US" dirty="0"/>
              <a:t>If they pause, interrupt them and move on.</a:t>
            </a:r>
          </a:p>
          <a:p>
            <a:r>
              <a:rPr lang="en-US" dirty="0"/>
              <a:t>Call a person twice so that no one assumes they are “off</a:t>
            </a:r>
            <a:r>
              <a:rPr lang="en-US" baseline="0" dirty="0"/>
              <a:t> the hook.”]</a:t>
            </a:r>
          </a:p>
          <a:p>
            <a:endParaRPr lang="en-US" baseline="0" dirty="0"/>
          </a:p>
          <a:p>
            <a:r>
              <a:rPr lang="en-US" baseline="0" dirty="0"/>
              <a:t>[Answer Key:]</a:t>
            </a:r>
          </a:p>
          <a:p>
            <a:endParaRPr lang="en-US" baseline="0" dirty="0"/>
          </a:p>
          <a:p>
            <a:r>
              <a:rPr lang="en-US" sz="1200" b="0" i="0" u="none" strike="noStrike" kern="1200" dirty="0">
                <a:solidFill>
                  <a:schemeClr val="tx1"/>
                </a:solidFill>
                <a:effectLst/>
                <a:latin typeface="+mn-lt"/>
                <a:ea typeface="+mn-ea"/>
                <a:cs typeface="+mn-cs"/>
              </a:rPr>
              <a:t>4723697</a:t>
            </a:r>
            <a:r>
              <a:rPr lang="en-US" dirty="0"/>
              <a:t> : </a:t>
            </a:r>
            <a:r>
              <a:rPr lang="en-US" sz="1200" b="0" i="0" u="none" strike="noStrike" kern="1200" dirty="0">
                <a:solidFill>
                  <a:schemeClr val="tx1"/>
                </a:solidFill>
                <a:effectLst/>
                <a:latin typeface="+mn-lt"/>
                <a:ea typeface="+mn-ea"/>
                <a:cs typeface="+mn-cs"/>
              </a:rPr>
              <a:t>1490364</a:t>
            </a:r>
            <a:r>
              <a:rPr lang="en-US" dirty="0"/>
              <a:t> </a:t>
            </a:r>
          </a:p>
          <a:p>
            <a:r>
              <a:rPr lang="en-US" sz="1200" b="0" i="0" u="none" strike="noStrike" kern="1200" dirty="0">
                <a:solidFill>
                  <a:schemeClr val="tx1"/>
                </a:solidFill>
                <a:effectLst/>
                <a:latin typeface="+mn-lt"/>
                <a:ea typeface="+mn-ea"/>
                <a:cs typeface="+mn-cs"/>
              </a:rPr>
              <a:t>1539802</a:t>
            </a:r>
            <a:r>
              <a:rPr lang="en-US" dirty="0"/>
              <a:t> : </a:t>
            </a:r>
            <a:r>
              <a:rPr lang="en-US" sz="1200" b="0" i="0" u="none" strike="noStrike" kern="1200" dirty="0">
                <a:solidFill>
                  <a:schemeClr val="tx1"/>
                </a:solidFill>
                <a:effectLst/>
                <a:latin typeface="+mn-lt"/>
                <a:ea typeface="+mn-ea"/>
                <a:cs typeface="+mn-cs"/>
              </a:rPr>
              <a:t>8206579</a:t>
            </a:r>
            <a:r>
              <a:rPr lang="en-US" dirty="0"/>
              <a:t> </a:t>
            </a:r>
          </a:p>
          <a:p>
            <a:r>
              <a:rPr lang="en-US" sz="1200" b="0" i="0" u="none" strike="noStrike" kern="1200" dirty="0">
                <a:solidFill>
                  <a:schemeClr val="tx1"/>
                </a:solidFill>
                <a:effectLst/>
                <a:latin typeface="+mn-lt"/>
                <a:ea typeface="+mn-ea"/>
                <a:cs typeface="+mn-cs"/>
              </a:rPr>
              <a:t>8710642</a:t>
            </a:r>
            <a:r>
              <a:rPr lang="en-US" dirty="0"/>
              <a:t> : </a:t>
            </a:r>
            <a:r>
              <a:rPr lang="en-US" sz="1200" b="0" i="0" u="none" strike="noStrike" kern="1200" dirty="0">
                <a:solidFill>
                  <a:schemeClr val="tx1"/>
                </a:solidFill>
                <a:effectLst/>
                <a:latin typeface="+mn-lt"/>
                <a:ea typeface="+mn-ea"/>
                <a:cs typeface="+mn-cs"/>
              </a:rPr>
              <a:t>5487319</a:t>
            </a:r>
            <a:r>
              <a:rPr lang="en-US" dirty="0"/>
              <a:t> </a:t>
            </a:r>
          </a:p>
          <a:p>
            <a:r>
              <a:rPr lang="en-US" sz="1200" b="0" i="0" u="none" strike="noStrike" kern="1200" dirty="0">
                <a:solidFill>
                  <a:schemeClr val="tx1"/>
                </a:solidFill>
                <a:effectLst/>
                <a:latin typeface="+mn-lt"/>
                <a:ea typeface="+mn-ea"/>
                <a:cs typeface="+mn-cs"/>
              </a:rPr>
              <a:t>4673803</a:t>
            </a:r>
            <a:r>
              <a:rPr lang="en-US" dirty="0"/>
              <a:t> : </a:t>
            </a:r>
            <a:r>
              <a:rPr lang="en-US" sz="1200" b="0" i="0" u="none" strike="noStrike" kern="1200" dirty="0">
                <a:solidFill>
                  <a:schemeClr val="tx1"/>
                </a:solidFill>
                <a:effectLst/>
                <a:latin typeface="+mn-lt"/>
                <a:ea typeface="+mn-ea"/>
                <a:cs typeface="+mn-cs"/>
              </a:rPr>
              <a:t>1340570</a:t>
            </a:r>
            <a:r>
              <a:rPr lang="en-US" dirty="0"/>
              <a:t> </a:t>
            </a:r>
          </a:p>
          <a:p>
            <a:r>
              <a:rPr lang="en-US" sz="1200" b="0" i="0" u="none" strike="noStrike" kern="1200" dirty="0">
                <a:solidFill>
                  <a:schemeClr val="tx1"/>
                </a:solidFill>
                <a:effectLst/>
                <a:latin typeface="+mn-lt"/>
                <a:ea typeface="+mn-ea"/>
                <a:cs typeface="+mn-cs"/>
              </a:rPr>
              <a:t>7361394</a:t>
            </a:r>
            <a:r>
              <a:rPr lang="en-US" dirty="0"/>
              <a:t> : </a:t>
            </a:r>
            <a:r>
              <a:rPr lang="en-US" sz="1200" b="0" i="0" u="none" strike="noStrike" kern="1200" dirty="0">
                <a:solidFill>
                  <a:schemeClr val="tx1"/>
                </a:solidFill>
                <a:effectLst/>
                <a:latin typeface="+mn-lt"/>
                <a:ea typeface="+mn-ea"/>
                <a:cs typeface="+mn-cs"/>
              </a:rPr>
              <a:t>4038061</a:t>
            </a:r>
            <a:r>
              <a:rPr lang="en-US" dirty="0"/>
              <a:t> </a:t>
            </a:r>
          </a:p>
          <a:p>
            <a:r>
              <a:rPr lang="en-US" sz="1200" b="0" i="0" u="none" strike="noStrike" kern="1200" dirty="0">
                <a:solidFill>
                  <a:schemeClr val="tx1"/>
                </a:solidFill>
                <a:effectLst/>
                <a:latin typeface="+mn-lt"/>
                <a:ea typeface="+mn-ea"/>
                <a:cs typeface="+mn-cs"/>
              </a:rPr>
              <a:t>9305187</a:t>
            </a:r>
            <a:r>
              <a:rPr lang="en-US" dirty="0"/>
              <a:t> : </a:t>
            </a:r>
            <a:r>
              <a:rPr lang="en-US" sz="1200" b="0" i="0" u="none" strike="noStrike" kern="1200" dirty="0">
                <a:solidFill>
                  <a:schemeClr val="tx1"/>
                </a:solidFill>
                <a:effectLst/>
                <a:latin typeface="+mn-lt"/>
                <a:ea typeface="+mn-ea"/>
                <a:cs typeface="+mn-cs"/>
              </a:rPr>
              <a:t>6072854</a:t>
            </a:r>
            <a:r>
              <a:rPr lang="en-US" dirty="0"/>
              <a:t> </a:t>
            </a:r>
          </a:p>
          <a:p>
            <a:r>
              <a:rPr lang="en-US" sz="1200" b="0" i="0" u="none" strike="noStrike" kern="1200" dirty="0">
                <a:solidFill>
                  <a:schemeClr val="tx1"/>
                </a:solidFill>
                <a:effectLst/>
                <a:latin typeface="+mn-lt"/>
                <a:ea typeface="+mn-ea"/>
                <a:cs typeface="+mn-cs"/>
              </a:rPr>
              <a:t>2189360</a:t>
            </a:r>
            <a:r>
              <a:rPr lang="en-US" dirty="0"/>
              <a:t> : </a:t>
            </a:r>
            <a:r>
              <a:rPr lang="en-US" sz="1200" b="0" i="0" u="none" strike="noStrike" kern="1200" dirty="0">
                <a:solidFill>
                  <a:schemeClr val="tx1"/>
                </a:solidFill>
                <a:effectLst/>
                <a:latin typeface="+mn-lt"/>
                <a:ea typeface="+mn-ea"/>
                <a:cs typeface="+mn-cs"/>
              </a:rPr>
              <a:t>9856037</a:t>
            </a:r>
            <a:r>
              <a:rPr lang="en-US" dirty="0"/>
              <a:t> </a:t>
            </a:r>
          </a:p>
          <a:p>
            <a:r>
              <a:rPr lang="en-US" sz="1200" b="0" i="0" u="none" strike="noStrike" kern="1200" dirty="0">
                <a:solidFill>
                  <a:schemeClr val="tx1"/>
                </a:solidFill>
                <a:effectLst/>
                <a:latin typeface="+mn-lt"/>
                <a:ea typeface="+mn-ea"/>
                <a:cs typeface="+mn-cs"/>
              </a:rPr>
              <a:t>3764925</a:t>
            </a:r>
            <a:r>
              <a:rPr lang="en-US" dirty="0"/>
              <a:t> : </a:t>
            </a:r>
            <a:r>
              <a:rPr lang="en-US" sz="1200" b="0" i="0" u="none" strike="noStrike" kern="1200" dirty="0">
                <a:solidFill>
                  <a:schemeClr val="tx1"/>
                </a:solidFill>
                <a:effectLst/>
                <a:latin typeface="+mn-lt"/>
                <a:ea typeface="+mn-ea"/>
                <a:cs typeface="+mn-cs"/>
              </a:rPr>
              <a:t>0431692</a:t>
            </a:r>
            <a:r>
              <a:rPr lang="en-US" dirty="0"/>
              <a:t> </a:t>
            </a:r>
          </a:p>
          <a:p>
            <a:r>
              <a:rPr lang="en-US" sz="1200" b="0" i="0" u="none" strike="noStrike" kern="1200" dirty="0">
                <a:solidFill>
                  <a:schemeClr val="tx1"/>
                </a:solidFill>
                <a:effectLst/>
                <a:latin typeface="+mn-lt"/>
                <a:ea typeface="+mn-ea"/>
                <a:cs typeface="+mn-cs"/>
              </a:rPr>
              <a:t>9423261</a:t>
            </a:r>
            <a:r>
              <a:rPr lang="en-US" dirty="0"/>
              <a:t> : </a:t>
            </a:r>
            <a:r>
              <a:rPr lang="en-US" sz="1200" b="0" i="0" u="none" strike="noStrike" kern="1200" dirty="0">
                <a:solidFill>
                  <a:schemeClr val="tx1"/>
                </a:solidFill>
                <a:effectLst/>
                <a:latin typeface="+mn-lt"/>
                <a:ea typeface="+mn-ea"/>
                <a:cs typeface="+mn-cs"/>
              </a:rPr>
              <a:t>6190938</a:t>
            </a:r>
            <a:r>
              <a:rPr lang="en-US" dirty="0"/>
              <a:t>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2A52A3C-B083-48E6-8A02-429A4C73FC7A}" type="slidenum">
              <a:rPr lang="en-US" smtClean="0"/>
              <a:t>24</a:t>
            </a:fld>
            <a:endParaRPr lang="en-US" dirty="0"/>
          </a:p>
        </p:txBody>
      </p:sp>
    </p:spTree>
    <p:extLst>
      <p:ext uri="{BB962C8B-B14F-4D97-AF65-F5344CB8AC3E}">
        <p14:creationId xmlns:p14="http://schemas.microsoft.com/office/powerpoint/2010/main" val="3438044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Answers to Counting Exercise: </a:t>
            </a:r>
            <a:r>
              <a:rPr lang="en-US" sz="1200" b="0" i="0" u="none" strike="noStrike" kern="1200" dirty="0">
                <a:solidFill>
                  <a:schemeClr val="tx1"/>
                </a:solidFill>
                <a:effectLst/>
                <a:latin typeface="+mn-lt"/>
                <a:ea typeface="+mn-ea"/>
                <a:cs typeface="+mn-cs"/>
              </a:rPr>
              <a:t>1022, </a:t>
            </a:r>
            <a:r>
              <a:rPr lang="en-US" dirty="0"/>
              <a:t> </a:t>
            </a:r>
            <a:r>
              <a:rPr lang="en-US" sz="1200" b="0" i="0" u="none" strike="noStrike" kern="1200" dirty="0">
                <a:solidFill>
                  <a:schemeClr val="tx1"/>
                </a:solidFill>
                <a:effectLst/>
                <a:latin typeface="+mn-lt"/>
                <a:ea typeface="+mn-ea"/>
                <a:cs typeface="+mn-cs"/>
              </a:rPr>
              <a:t>1009, </a:t>
            </a:r>
            <a:r>
              <a:rPr lang="en-US" dirty="0"/>
              <a:t> </a:t>
            </a:r>
            <a:r>
              <a:rPr lang="en-US" sz="1200" b="0" i="0" u="none" strike="noStrike" kern="1200" dirty="0">
                <a:solidFill>
                  <a:schemeClr val="tx1"/>
                </a:solidFill>
                <a:effectLst/>
                <a:latin typeface="+mn-lt"/>
                <a:ea typeface="+mn-ea"/>
                <a:cs typeface="+mn-cs"/>
              </a:rPr>
              <a:t>996, </a:t>
            </a:r>
            <a:r>
              <a:rPr lang="en-US" dirty="0"/>
              <a:t> </a:t>
            </a:r>
            <a:r>
              <a:rPr lang="en-US" sz="1200" b="0" i="0" u="none" strike="noStrike" kern="1200" dirty="0">
                <a:solidFill>
                  <a:schemeClr val="tx1"/>
                </a:solidFill>
                <a:effectLst/>
                <a:latin typeface="+mn-lt"/>
                <a:ea typeface="+mn-ea"/>
                <a:cs typeface="+mn-cs"/>
              </a:rPr>
              <a:t>983, </a:t>
            </a:r>
            <a:r>
              <a:rPr lang="en-US" dirty="0"/>
              <a:t> </a:t>
            </a:r>
            <a:r>
              <a:rPr lang="en-US" sz="1200" b="0" i="0" u="none" strike="noStrike" kern="1200" dirty="0">
                <a:solidFill>
                  <a:schemeClr val="tx1"/>
                </a:solidFill>
                <a:effectLst/>
                <a:latin typeface="+mn-lt"/>
                <a:ea typeface="+mn-ea"/>
                <a:cs typeface="+mn-cs"/>
              </a:rPr>
              <a:t>970, </a:t>
            </a:r>
            <a:r>
              <a:rPr lang="en-US" dirty="0"/>
              <a:t> </a:t>
            </a:r>
            <a:r>
              <a:rPr lang="en-US" sz="1200" b="0" i="0" u="none" strike="noStrike" kern="1200" dirty="0">
                <a:solidFill>
                  <a:schemeClr val="tx1"/>
                </a:solidFill>
                <a:effectLst/>
                <a:latin typeface="+mn-lt"/>
                <a:ea typeface="+mn-ea"/>
                <a:cs typeface="+mn-cs"/>
              </a:rPr>
              <a:t>957, </a:t>
            </a:r>
            <a:r>
              <a:rPr lang="en-US" dirty="0"/>
              <a:t> </a:t>
            </a:r>
            <a:r>
              <a:rPr lang="en-US" sz="1200" b="0" i="0" u="none" strike="noStrike" kern="1200" dirty="0">
                <a:solidFill>
                  <a:schemeClr val="tx1"/>
                </a:solidFill>
                <a:effectLst/>
                <a:latin typeface="+mn-lt"/>
                <a:ea typeface="+mn-ea"/>
                <a:cs typeface="+mn-cs"/>
              </a:rPr>
              <a:t>944, </a:t>
            </a:r>
            <a:r>
              <a:rPr lang="en-US" dirty="0"/>
              <a:t> </a:t>
            </a:r>
            <a:r>
              <a:rPr lang="en-US" sz="1200" b="0" i="0" u="none" strike="noStrike" kern="1200" dirty="0">
                <a:solidFill>
                  <a:schemeClr val="tx1"/>
                </a:solidFill>
                <a:effectLst/>
                <a:latin typeface="+mn-lt"/>
                <a:ea typeface="+mn-ea"/>
                <a:cs typeface="+mn-cs"/>
              </a:rPr>
              <a:t>931, </a:t>
            </a:r>
            <a:r>
              <a:rPr lang="en-US" dirty="0"/>
              <a:t> </a:t>
            </a:r>
            <a:r>
              <a:rPr lang="en-US" sz="1200" b="0" i="0" u="none" strike="noStrike" kern="1200" dirty="0">
                <a:solidFill>
                  <a:schemeClr val="tx1"/>
                </a:solidFill>
                <a:effectLst/>
                <a:latin typeface="+mn-lt"/>
                <a:ea typeface="+mn-ea"/>
                <a:cs typeface="+mn-cs"/>
              </a:rPr>
              <a:t>918, </a:t>
            </a:r>
            <a:r>
              <a:rPr lang="en-US" dirty="0"/>
              <a:t> </a:t>
            </a:r>
            <a:r>
              <a:rPr lang="en-US" sz="1200" b="0" i="0" u="none" strike="noStrike" kern="1200" dirty="0">
                <a:solidFill>
                  <a:schemeClr val="tx1"/>
                </a:solidFill>
                <a:effectLst/>
                <a:latin typeface="+mn-lt"/>
                <a:ea typeface="+mn-ea"/>
                <a:cs typeface="+mn-cs"/>
              </a:rPr>
              <a:t>905, </a:t>
            </a:r>
            <a:r>
              <a:rPr lang="en-US" dirty="0"/>
              <a:t> </a:t>
            </a:r>
            <a:r>
              <a:rPr lang="en-US" sz="1200" b="0" i="0" u="none" strike="noStrike" kern="1200" dirty="0">
                <a:solidFill>
                  <a:schemeClr val="tx1"/>
                </a:solidFill>
                <a:effectLst/>
                <a:latin typeface="+mn-lt"/>
                <a:ea typeface="+mn-ea"/>
                <a:cs typeface="+mn-cs"/>
              </a:rPr>
              <a:t>892, </a:t>
            </a:r>
            <a:r>
              <a:rPr lang="en-US" dirty="0"/>
              <a:t> </a:t>
            </a:r>
            <a:r>
              <a:rPr lang="en-US" sz="1200" b="0" i="0" u="none" strike="noStrike" kern="1200" dirty="0">
                <a:solidFill>
                  <a:schemeClr val="tx1"/>
                </a:solidFill>
                <a:effectLst/>
                <a:latin typeface="+mn-lt"/>
                <a:ea typeface="+mn-ea"/>
                <a:cs typeface="+mn-cs"/>
              </a:rPr>
              <a:t>879, </a:t>
            </a:r>
            <a:r>
              <a:rPr lang="en-US" dirty="0"/>
              <a:t> </a:t>
            </a:r>
            <a:r>
              <a:rPr lang="en-US" sz="1200" b="0" i="0" u="none" strike="noStrike" kern="1200" dirty="0">
                <a:solidFill>
                  <a:schemeClr val="tx1"/>
                </a:solidFill>
                <a:effectLst/>
                <a:latin typeface="+mn-lt"/>
                <a:ea typeface="+mn-ea"/>
                <a:cs typeface="+mn-cs"/>
              </a:rPr>
              <a:t>866, </a:t>
            </a:r>
            <a:r>
              <a:rPr lang="en-US" dirty="0"/>
              <a:t> </a:t>
            </a:r>
            <a:r>
              <a:rPr lang="en-US" sz="1200" b="0" i="0" u="none" strike="noStrike" kern="1200" dirty="0">
                <a:solidFill>
                  <a:schemeClr val="tx1"/>
                </a:solidFill>
                <a:effectLst/>
                <a:latin typeface="+mn-lt"/>
                <a:ea typeface="+mn-ea"/>
                <a:cs typeface="+mn-cs"/>
              </a:rPr>
              <a:t>853, </a:t>
            </a:r>
            <a:r>
              <a:rPr lang="en-US" dirty="0"/>
              <a:t> </a:t>
            </a:r>
            <a:r>
              <a:rPr lang="en-US" sz="1200" b="0" i="0" u="none" strike="noStrike" kern="1200" dirty="0">
                <a:solidFill>
                  <a:schemeClr val="tx1"/>
                </a:solidFill>
                <a:effectLst/>
                <a:latin typeface="+mn-lt"/>
                <a:ea typeface="+mn-ea"/>
                <a:cs typeface="+mn-cs"/>
              </a:rPr>
              <a:t>840, </a:t>
            </a:r>
            <a:r>
              <a:rPr lang="en-US" dirty="0"/>
              <a:t> </a:t>
            </a:r>
            <a:r>
              <a:rPr lang="en-US" sz="1200" b="0" i="0" u="none" strike="noStrike" kern="1200" dirty="0">
                <a:solidFill>
                  <a:schemeClr val="tx1"/>
                </a:solidFill>
                <a:effectLst/>
                <a:latin typeface="+mn-lt"/>
                <a:ea typeface="+mn-ea"/>
                <a:cs typeface="+mn-cs"/>
              </a:rPr>
              <a:t>827, </a:t>
            </a:r>
            <a:r>
              <a:rPr lang="en-US" dirty="0"/>
              <a:t> </a:t>
            </a:r>
            <a:r>
              <a:rPr lang="en-US" sz="1200" b="0" i="0" u="none" strike="noStrike" kern="1200" dirty="0">
                <a:solidFill>
                  <a:schemeClr val="tx1"/>
                </a:solidFill>
                <a:effectLst/>
                <a:latin typeface="+mn-lt"/>
                <a:ea typeface="+mn-ea"/>
                <a:cs typeface="+mn-cs"/>
              </a:rPr>
              <a:t>814, </a:t>
            </a:r>
            <a:r>
              <a:rPr lang="en-US" dirty="0"/>
              <a:t> </a:t>
            </a:r>
            <a:r>
              <a:rPr lang="en-US" sz="1200" b="0" i="0" u="none" strike="noStrike" kern="1200" dirty="0">
                <a:solidFill>
                  <a:schemeClr val="tx1"/>
                </a:solidFill>
                <a:effectLst/>
                <a:latin typeface="+mn-lt"/>
                <a:ea typeface="+mn-ea"/>
                <a:cs typeface="+mn-cs"/>
              </a:rPr>
              <a:t>801, </a:t>
            </a:r>
            <a:r>
              <a:rPr lang="en-US" dirty="0"/>
              <a:t> </a:t>
            </a:r>
            <a:r>
              <a:rPr lang="en-US" sz="1200" b="0" i="0" u="none" strike="noStrike" kern="1200" dirty="0">
                <a:solidFill>
                  <a:schemeClr val="tx1"/>
                </a:solidFill>
                <a:effectLst/>
                <a:latin typeface="+mn-lt"/>
                <a:ea typeface="+mn-ea"/>
                <a:cs typeface="+mn-cs"/>
              </a:rPr>
              <a:t>788, </a:t>
            </a:r>
            <a:r>
              <a:rPr lang="en-US" dirty="0"/>
              <a:t> </a:t>
            </a:r>
            <a:r>
              <a:rPr lang="en-US" sz="1200" b="0" i="0" u="none" strike="noStrike" kern="1200" dirty="0">
                <a:solidFill>
                  <a:schemeClr val="tx1"/>
                </a:solidFill>
                <a:effectLst/>
                <a:latin typeface="+mn-lt"/>
                <a:ea typeface="+mn-ea"/>
                <a:cs typeface="+mn-cs"/>
              </a:rPr>
              <a:t>775, </a:t>
            </a:r>
            <a:r>
              <a:rPr lang="en-US" dirty="0"/>
              <a:t> </a:t>
            </a:r>
            <a:r>
              <a:rPr lang="en-US" sz="1200" b="0" i="0" u="none" strike="noStrike" kern="1200" dirty="0">
                <a:solidFill>
                  <a:schemeClr val="tx1"/>
                </a:solidFill>
                <a:effectLst/>
                <a:latin typeface="+mn-lt"/>
                <a:ea typeface="+mn-ea"/>
                <a:cs typeface="+mn-cs"/>
              </a:rPr>
              <a:t>762, </a:t>
            </a:r>
            <a:r>
              <a:rPr lang="en-US" dirty="0"/>
              <a:t> </a:t>
            </a:r>
            <a:r>
              <a:rPr lang="en-US" sz="1200" b="0" i="0" u="none" strike="noStrike" kern="1200" dirty="0">
                <a:solidFill>
                  <a:schemeClr val="tx1"/>
                </a:solidFill>
                <a:effectLst/>
                <a:latin typeface="+mn-lt"/>
                <a:ea typeface="+mn-ea"/>
                <a:cs typeface="+mn-cs"/>
              </a:rPr>
              <a:t>749, </a:t>
            </a:r>
            <a:r>
              <a:rPr lang="en-US" dirty="0"/>
              <a:t> </a:t>
            </a:r>
            <a:r>
              <a:rPr lang="en-US" sz="1200" b="0" i="0" u="none" strike="noStrike" kern="1200" dirty="0">
                <a:solidFill>
                  <a:schemeClr val="tx1"/>
                </a:solidFill>
                <a:effectLst/>
                <a:latin typeface="+mn-lt"/>
                <a:ea typeface="+mn-ea"/>
                <a:cs typeface="+mn-cs"/>
              </a:rPr>
              <a:t>736, </a:t>
            </a:r>
            <a:r>
              <a:rPr lang="en-US" dirty="0"/>
              <a:t> </a:t>
            </a:r>
            <a:r>
              <a:rPr lang="en-US" sz="1200" b="0" i="0" u="none" strike="noStrike" kern="1200" dirty="0">
                <a:solidFill>
                  <a:schemeClr val="tx1"/>
                </a:solidFill>
                <a:effectLst/>
                <a:latin typeface="+mn-lt"/>
                <a:ea typeface="+mn-ea"/>
                <a:cs typeface="+mn-cs"/>
              </a:rPr>
              <a:t>723, </a:t>
            </a:r>
            <a:r>
              <a:rPr lang="en-US" dirty="0"/>
              <a:t> </a:t>
            </a:r>
            <a:r>
              <a:rPr lang="en-US" sz="1200" b="0" i="0" u="none" strike="noStrike" kern="1200" dirty="0">
                <a:solidFill>
                  <a:schemeClr val="tx1"/>
                </a:solidFill>
                <a:effectLst/>
                <a:latin typeface="+mn-lt"/>
                <a:ea typeface="+mn-ea"/>
                <a:cs typeface="+mn-cs"/>
              </a:rPr>
              <a:t>710, </a:t>
            </a:r>
            <a:r>
              <a:rPr lang="en-US" dirty="0"/>
              <a:t> </a:t>
            </a:r>
            <a:r>
              <a:rPr lang="en-US" sz="1200" b="0" i="0" u="none" strike="noStrike" kern="1200" dirty="0">
                <a:solidFill>
                  <a:schemeClr val="tx1"/>
                </a:solidFill>
                <a:effectLst/>
                <a:latin typeface="+mn-lt"/>
                <a:ea typeface="+mn-ea"/>
                <a:cs typeface="+mn-cs"/>
              </a:rPr>
              <a:t>697, </a:t>
            </a:r>
            <a:r>
              <a:rPr lang="en-US" dirty="0"/>
              <a:t> </a:t>
            </a:r>
            <a:r>
              <a:rPr lang="en-US" sz="1200" b="0" i="0" u="none" strike="noStrike" kern="1200" dirty="0">
                <a:solidFill>
                  <a:schemeClr val="tx1"/>
                </a:solidFill>
                <a:effectLst/>
                <a:latin typeface="+mn-lt"/>
                <a:ea typeface="+mn-ea"/>
                <a:cs typeface="+mn-cs"/>
              </a:rPr>
              <a:t>684, </a:t>
            </a:r>
            <a:r>
              <a:rPr lang="en-US" dirty="0"/>
              <a:t> </a:t>
            </a:r>
            <a:r>
              <a:rPr lang="en-US" sz="1200" b="0" i="0" u="none" strike="noStrike" kern="1200" dirty="0">
                <a:solidFill>
                  <a:schemeClr val="tx1"/>
                </a:solidFill>
                <a:effectLst/>
                <a:latin typeface="+mn-lt"/>
                <a:ea typeface="+mn-ea"/>
                <a:cs typeface="+mn-cs"/>
              </a:rPr>
              <a:t>671, </a:t>
            </a:r>
            <a:r>
              <a:rPr lang="en-US" dirty="0"/>
              <a:t> </a:t>
            </a:r>
            <a:r>
              <a:rPr lang="en-US" sz="1200" b="0" i="0" u="none" strike="noStrike" kern="1200" dirty="0">
                <a:solidFill>
                  <a:schemeClr val="tx1"/>
                </a:solidFill>
                <a:effectLst/>
                <a:latin typeface="+mn-lt"/>
                <a:ea typeface="+mn-ea"/>
                <a:cs typeface="+mn-cs"/>
              </a:rPr>
              <a:t>658, </a:t>
            </a:r>
            <a:r>
              <a:rPr lang="en-US" dirty="0"/>
              <a:t> </a:t>
            </a:r>
            <a:r>
              <a:rPr lang="en-US" sz="1200" b="0" i="0" u="none" strike="noStrike" kern="1200" dirty="0">
                <a:solidFill>
                  <a:schemeClr val="tx1"/>
                </a:solidFill>
                <a:effectLst/>
                <a:latin typeface="+mn-lt"/>
                <a:ea typeface="+mn-ea"/>
                <a:cs typeface="+mn-cs"/>
              </a:rPr>
              <a:t>645, </a:t>
            </a:r>
            <a:r>
              <a:rPr lang="en-US" dirty="0"/>
              <a:t> </a:t>
            </a:r>
            <a:r>
              <a:rPr lang="en-US" sz="1200" b="0" i="0" u="none" strike="noStrike" kern="1200" dirty="0">
                <a:solidFill>
                  <a:schemeClr val="tx1"/>
                </a:solidFill>
                <a:effectLst/>
                <a:latin typeface="+mn-lt"/>
                <a:ea typeface="+mn-ea"/>
                <a:cs typeface="+mn-cs"/>
              </a:rPr>
              <a:t>632, </a:t>
            </a:r>
            <a:r>
              <a:rPr lang="en-US" dirty="0"/>
              <a:t> </a:t>
            </a:r>
            <a:r>
              <a:rPr lang="en-US" sz="1200" b="0" i="0" u="none" strike="noStrike" kern="1200" dirty="0">
                <a:solidFill>
                  <a:schemeClr val="tx1"/>
                </a:solidFill>
                <a:effectLst/>
                <a:latin typeface="+mn-lt"/>
                <a:ea typeface="+mn-ea"/>
                <a:cs typeface="+mn-cs"/>
              </a:rPr>
              <a:t>619, </a:t>
            </a:r>
            <a:r>
              <a:rPr lang="en-US" dirty="0"/>
              <a:t> </a:t>
            </a:r>
            <a:r>
              <a:rPr lang="en-US" sz="1200" b="0" i="0" u="none" strike="noStrike" kern="1200" dirty="0">
                <a:solidFill>
                  <a:schemeClr val="tx1"/>
                </a:solidFill>
                <a:effectLst/>
                <a:latin typeface="+mn-lt"/>
                <a:ea typeface="+mn-ea"/>
                <a:cs typeface="+mn-cs"/>
              </a:rPr>
              <a:t>606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25</a:t>
            </a:fld>
            <a:endParaRPr lang="en-US" dirty="0"/>
          </a:p>
        </p:txBody>
      </p:sp>
    </p:spTree>
    <p:extLst>
      <p:ext uri="{BB962C8B-B14F-4D97-AF65-F5344CB8AC3E}">
        <p14:creationId xmlns:p14="http://schemas.microsoft.com/office/powerpoint/2010/main" val="310758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Organize participants into groups of two or three and instruct them to discuss the questions on the slide. Allow about three minutes.]</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[Instruct partners to take turns discussing the questions on the screen, and to record their personal responses to stress on the “Stress Response Checklist.” Allow discussion for about 3 minutes.]</a:t>
            </a:r>
          </a:p>
          <a:p>
            <a:endParaRPr lang="en-US" sz="1200" kern="1200" dirty="0">
              <a:solidFill>
                <a:schemeClr val="tx1"/>
              </a:solidFill>
              <a:effectLst/>
              <a:latin typeface="+mn-lt"/>
              <a:ea typeface="+mn-ea"/>
              <a:cs typeface="+mn-cs"/>
            </a:endParaRPr>
          </a:p>
          <a:p>
            <a:r>
              <a:rPr lang="en-US" dirty="0"/>
              <a:t>[</a:t>
            </a:r>
            <a:r>
              <a:rPr lang="en-US" sz="1200" kern="1200" dirty="0">
                <a:solidFill>
                  <a:schemeClr val="tx1"/>
                </a:solidFill>
                <a:effectLst/>
                <a:latin typeface="+mn-lt"/>
                <a:ea typeface="+mn-ea"/>
                <a:cs typeface="+mn-cs"/>
              </a:rPr>
              <a:t>Remind participants that this discussion is about how they feel *</a:t>
            </a:r>
            <a:r>
              <a:rPr lang="en-US" sz="1200" i="1" kern="1200" dirty="0">
                <a:solidFill>
                  <a:schemeClr val="tx1"/>
                </a:solidFill>
                <a:effectLst/>
                <a:latin typeface="+mn-lt"/>
                <a:ea typeface="+mn-ea"/>
                <a:cs typeface="+mn-cs"/>
              </a:rPr>
              <a:t>during</a:t>
            </a:r>
            <a:r>
              <a:rPr lang="en-US" sz="1200" kern="1200" dirty="0">
                <a:solidFill>
                  <a:schemeClr val="tx1"/>
                </a:solidFill>
                <a:effectLst/>
                <a:latin typeface="+mn-lt"/>
                <a:ea typeface="+mn-ea"/>
                <a:cs typeface="+mn-cs"/>
              </a:rPr>
              <a:t> * a stressful situation, and fill out the Stress Response Checklist as</a:t>
            </a:r>
            <a:r>
              <a:rPr lang="en-US" sz="1200" kern="1200" baseline="0" dirty="0">
                <a:solidFill>
                  <a:schemeClr val="tx1"/>
                </a:solidFill>
                <a:effectLst/>
                <a:latin typeface="+mn-lt"/>
                <a:ea typeface="+mn-ea"/>
                <a:cs typeface="+mn-cs"/>
              </a:rPr>
              <a:t> they recall other stress responses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[Discuss the questions as a full group. Emphasize the variety of stress symptoms to make the following points:]</a:t>
            </a:r>
          </a:p>
          <a:p>
            <a:pPr lvl="0"/>
            <a:r>
              <a:rPr lang="en-US" sz="1200" kern="1200" dirty="0">
                <a:solidFill>
                  <a:schemeClr val="tx1"/>
                </a:solidFill>
                <a:effectLst/>
                <a:latin typeface="+mn-lt"/>
                <a:ea typeface="+mn-ea"/>
                <a:cs typeface="+mn-cs"/>
              </a:rPr>
              <a:t>   [Every person has a unique stress response.]</a:t>
            </a:r>
          </a:p>
          <a:p>
            <a:pPr lvl="0"/>
            <a:r>
              <a:rPr lang="en-US" sz="1200" kern="1200" dirty="0">
                <a:solidFill>
                  <a:schemeClr val="tx1"/>
                </a:solidFill>
                <a:effectLst/>
                <a:latin typeface="+mn-lt"/>
                <a:ea typeface="+mn-ea"/>
                <a:cs typeface="+mn-cs"/>
              </a:rPr>
              <a:t>   [It will help them to handle the demands of a crisis if they are aware of their stress responses.]</a:t>
            </a:r>
          </a:p>
          <a:p>
            <a:pPr lvl="0"/>
            <a:r>
              <a:rPr lang="en-US" sz="1200" kern="1200" dirty="0">
                <a:solidFill>
                  <a:schemeClr val="tx1"/>
                </a:solidFill>
                <a:effectLst/>
                <a:latin typeface="+mn-lt"/>
                <a:ea typeface="+mn-ea"/>
                <a:cs typeface="+mn-cs"/>
              </a:rPr>
              <a:t>   [It will help them to lead others if they can recognize and understand the stress responses of others.]</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that we know what stress looks like, next we will get familiar with some tools you can use to counteract its negative effects.</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26</a:t>
            </a:fld>
            <a:endParaRPr lang="en-US" dirty="0"/>
          </a:p>
        </p:txBody>
      </p:sp>
    </p:spTree>
    <p:extLst>
      <p:ext uri="{BB962C8B-B14F-4D97-AF65-F5344CB8AC3E}">
        <p14:creationId xmlns:p14="http://schemas.microsoft.com/office/powerpoint/2010/main" val="3640520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stress treatment tools we will discuss are not only for your own stress symptoms. You can also use them to help others. We are going to use an activity to get familiar with them quickly.</a:t>
            </a:r>
          </a:p>
          <a:p>
            <a:endParaRPr lang="en-US" dirty="0"/>
          </a:p>
          <a:p>
            <a:r>
              <a:rPr lang="en-US" dirty="0"/>
              <a:t>[Distribute HANDOUT 5: Stress Treatment Tools]</a:t>
            </a:r>
          </a:p>
          <a:p>
            <a:endParaRPr lang="en-US" dirty="0"/>
          </a:p>
          <a:p>
            <a:r>
              <a:rPr lang="en-US" dirty="0"/>
              <a:t>[</a:t>
            </a:r>
            <a:r>
              <a:rPr lang="en-US" sz="1200" kern="1200" dirty="0">
                <a:solidFill>
                  <a:schemeClr val="tx1"/>
                </a:solidFill>
                <a:effectLst/>
                <a:latin typeface="+mn-lt"/>
                <a:ea typeface="+mn-ea"/>
                <a:cs typeface="+mn-cs"/>
              </a:rPr>
              <a:t>Instruct participants to make note of the stress treatment tools that would help reduce the symptoms they checked on their </a:t>
            </a:r>
            <a:r>
              <a:rPr lang="en-US" sz="1200" b="1" kern="1200" dirty="0">
                <a:solidFill>
                  <a:schemeClr val="tx1"/>
                </a:solidFill>
                <a:effectLst/>
                <a:latin typeface="+mn-lt"/>
                <a:ea typeface="+mn-ea"/>
                <a:cs typeface="+mn-cs"/>
              </a:rPr>
              <a:t>Stress Response Checklist </a:t>
            </a:r>
            <a:r>
              <a:rPr lang="en-US" sz="1200" kern="1200" dirty="0">
                <a:solidFill>
                  <a:schemeClr val="tx1"/>
                </a:solidFill>
                <a:effectLst/>
                <a:latin typeface="+mn-lt"/>
                <a:ea typeface="+mn-ea"/>
                <a:cs typeface="+mn-cs"/>
              </a:rPr>
              <a:t>(Handout 3)</a:t>
            </a:r>
            <a:r>
              <a:rPr lang="en-US" sz="1200" b="1"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Share an experience, if possible, about a time you helped another person overcome stress using a technique described in </a:t>
            </a:r>
            <a:r>
              <a:rPr lang="en-US" sz="1200" b="1" kern="1200" dirty="0">
                <a:solidFill>
                  <a:schemeClr val="tx1"/>
                </a:solidFill>
                <a:effectLst/>
                <a:latin typeface="+mn-lt"/>
                <a:ea typeface="+mn-ea"/>
                <a:cs typeface="+mn-cs"/>
              </a:rPr>
              <a:t>Stress Treatment Tools</a:t>
            </a:r>
            <a:r>
              <a:rPr lang="en-US" sz="1200" kern="1200" dirty="0">
                <a:solidFill>
                  <a:schemeClr val="tx1"/>
                </a:solidFill>
                <a:effectLst/>
                <a:latin typeface="+mn-lt"/>
                <a:ea typeface="+mn-ea"/>
                <a:cs typeface="+mn-cs"/>
              </a:rPr>
              <a:t>, either on the job or elsewhere.]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[Begin a discussion of the Stress Treatment Tools by demonstrating the effects of breathing.]</a:t>
            </a:r>
          </a:p>
          <a:p>
            <a:pPr lvl="1"/>
            <a:r>
              <a:rPr lang="en-US" sz="1200" kern="1200" dirty="0">
                <a:solidFill>
                  <a:schemeClr val="tx1"/>
                </a:solidFill>
                <a:effectLst/>
                <a:latin typeface="+mn-lt"/>
                <a:ea typeface="+mn-ea"/>
                <a:cs typeface="+mn-cs"/>
              </a:rPr>
              <a:t>Ask the wrist monitor volunteer to practice the slow breathing exercise, and observe the effect on the heart rate. </a:t>
            </a:r>
          </a:p>
          <a:p>
            <a:pPr lvl="1"/>
            <a:r>
              <a:rPr lang="en-US" sz="1200" kern="1200" dirty="0">
                <a:solidFill>
                  <a:schemeClr val="tx1"/>
                </a:solidFill>
                <a:effectLst/>
                <a:latin typeface="+mn-lt"/>
                <a:ea typeface="+mn-ea"/>
                <a:cs typeface="+mn-cs"/>
              </a:rPr>
              <a:t>Ask the volunteer to breathe quickly, as if they were angry or afraid, and observe the effect on the heart rate.</a:t>
            </a:r>
          </a:p>
          <a:p>
            <a:pPr lvl="1"/>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Do the slow breathing first, because it is typically more difficult to slow down the heart rate than to speed it up.</a:t>
            </a:r>
          </a:p>
          <a:p>
            <a:pPr lvl="1"/>
            <a:r>
              <a:rPr lang="en-US" sz="1200" kern="1200" dirty="0">
                <a:solidFill>
                  <a:schemeClr val="tx1"/>
                </a:solidFill>
                <a:effectLst/>
                <a:latin typeface="+mn-lt"/>
                <a:ea typeface="+mn-ea"/>
                <a:cs typeface="+mn-cs"/>
              </a:rPr>
              <a:t>Emphasize that controlling breathing is the most powerful and effective stress treatment tool.</a:t>
            </a:r>
          </a:p>
          <a:p>
            <a:pPr lvl="1"/>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Discuss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tools using following questions while surveying the handout:]</a:t>
            </a:r>
          </a:p>
          <a:p>
            <a:pPr lvl="0"/>
            <a:r>
              <a:rPr lang="en-US" sz="1200" kern="1200" dirty="0">
                <a:solidFill>
                  <a:schemeClr val="tx1"/>
                </a:solidFill>
                <a:effectLst/>
                <a:latin typeface="+mn-lt"/>
                <a:ea typeface="+mn-ea"/>
                <a:cs typeface="+mn-cs"/>
              </a:rPr>
              <a:t>?: Which of these tools can help you with your own stress symptoms?</a:t>
            </a:r>
          </a:p>
          <a:p>
            <a:pPr lvl="0"/>
            <a:r>
              <a:rPr lang="en-US" sz="1200" kern="1200" dirty="0">
                <a:solidFill>
                  <a:schemeClr val="tx1"/>
                </a:solidFill>
                <a:effectLst/>
                <a:latin typeface="+mn-lt"/>
                <a:ea typeface="+mn-ea"/>
                <a:cs typeface="+mn-cs"/>
              </a:rPr>
              <a:t>?: Which ones could you foresee recommending to others during a crisis?</a:t>
            </a:r>
          </a:p>
          <a:p>
            <a:pPr lvl="0"/>
            <a:r>
              <a:rPr lang="en-US" sz="1200" kern="1200" dirty="0">
                <a:solidFill>
                  <a:schemeClr val="tx1"/>
                </a:solidFill>
                <a:effectLst/>
                <a:latin typeface="+mn-lt"/>
                <a:ea typeface="+mn-ea"/>
                <a:cs typeface="+mn-cs"/>
              </a:rPr>
              <a:t>?: Which ones would you never use and never recommend? (Challenge their responses: what if they encountered a colleague who could benefit?)</a:t>
            </a:r>
          </a:p>
          <a:p>
            <a:pPr lvl="0"/>
            <a:r>
              <a:rPr lang="en-US" sz="1200" kern="1200" dirty="0">
                <a:solidFill>
                  <a:schemeClr val="tx1"/>
                </a:solidFill>
                <a:effectLst/>
                <a:latin typeface="+mn-lt"/>
                <a:ea typeface="+mn-ea"/>
                <a:cs typeface="+mn-cs"/>
              </a:rPr>
              <a:t>?: What would you say to someone who was embarrassed about their stress response during a severe situation?</a:t>
            </a:r>
          </a:p>
          <a:p>
            <a:r>
              <a:rPr lang="en-US" sz="1200" kern="1200" dirty="0">
                <a:solidFill>
                  <a:schemeClr val="tx1"/>
                </a:solidFill>
                <a:effectLst/>
                <a:latin typeface="+mn-lt"/>
                <a:ea typeface="+mn-ea"/>
                <a:cs typeface="+mn-cs"/>
              </a:rPr>
              <a:t>?: What other tools have you used for yourself or others?</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27</a:t>
            </a:fld>
            <a:endParaRPr lang="en-US" dirty="0"/>
          </a:p>
        </p:txBody>
      </p:sp>
    </p:spTree>
    <p:extLst>
      <p:ext uri="{BB962C8B-B14F-4D97-AF65-F5344CB8AC3E}">
        <p14:creationId xmlns:p14="http://schemas.microsoft.com/office/powerpoint/2010/main" val="439642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[FIRST-PERSON ACCOUNT: VIDEO OR GUEST SPEAKER OPPORTUNITY]</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HIDE/UNHIDE</a:t>
            </a:r>
            <a:r>
              <a:rPr lang="en-US" sz="1200" b="0" kern="1200" baseline="0" dirty="0">
                <a:solidFill>
                  <a:schemeClr val="tx1"/>
                </a:solidFill>
                <a:effectLst/>
                <a:latin typeface="+mn-lt"/>
                <a:ea typeface="+mn-ea"/>
                <a:cs typeface="+mn-cs"/>
              </a:rPr>
              <a:t> these slides to customize this time.</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[See Facilitator Guide for interview questions appropriate for this point in the course.]</a:t>
            </a:r>
          </a:p>
          <a:p>
            <a:r>
              <a:rPr lang="en-US" sz="1200" b="0" kern="1200" dirty="0">
                <a:solidFill>
                  <a:schemeClr val="tx1"/>
                </a:solidFill>
                <a:effectLst/>
                <a:latin typeface="+mn-lt"/>
                <a:ea typeface="+mn-ea"/>
                <a:cs typeface="+mn-cs"/>
              </a:rPr>
              <a:t>[Unhide or replace</a:t>
            </a:r>
            <a:r>
              <a:rPr lang="en-US" sz="1200" b="0" kern="1200" baseline="0" dirty="0">
                <a:solidFill>
                  <a:schemeClr val="tx1"/>
                </a:solidFill>
                <a:effectLst/>
                <a:latin typeface="+mn-lt"/>
                <a:ea typeface="+mn-ea"/>
                <a:cs typeface="+mn-cs"/>
              </a:rPr>
              <a:t> this slide to insert video interview or guest speaker.]</a:t>
            </a:r>
          </a:p>
          <a:p>
            <a:r>
              <a:rPr lang="en-US" sz="1200" b="0" kern="1200" baseline="0" dirty="0">
                <a:solidFill>
                  <a:schemeClr val="tx1"/>
                </a:solidFill>
                <a:effectLst/>
                <a:latin typeface="+mn-lt"/>
                <a:ea typeface="+mn-ea"/>
                <a:cs typeface="+mn-cs"/>
              </a:rPr>
              <a:t>[Note that 5 minutes are allotted to the proposed agenda here; 25 total for all optional remarks.]</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28</a:t>
            </a:fld>
            <a:endParaRPr lang="en-US" dirty="0"/>
          </a:p>
        </p:txBody>
      </p:sp>
    </p:spTree>
    <p:extLst>
      <p:ext uri="{BB962C8B-B14F-4D97-AF65-F5344CB8AC3E}">
        <p14:creationId xmlns:p14="http://schemas.microsoft.com/office/powerpoint/2010/main" val="3972058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[TRANSITION SLIDE – NEW SECTION]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lot more to managing stress than just treating it when it occurs. Next we will talk about stress training methods you can use to prepare your body and mind to handle extreme stress before it happens.</a:t>
            </a:r>
            <a:endParaRPr lang="en-US" dirty="0"/>
          </a:p>
          <a:p>
            <a:endParaRPr lang="en-US" dirty="0"/>
          </a:p>
          <a:p>
            <a:r>
              <a:rPr lang="en-US" sz="1200" kern="1200" dirty="0">
                <a:solidFill>
                  <a:schemeClr val="tx1"/>
                </a:solidFill>
                <a:effectLst/>
                <a:latin typeface="+mn-lt"/>
                <a:ea typeface="+mn-ea"/>
                <a:cs typeface="+mn-cs"/>
              </a:rPr>
              <a:t>How many of you engage in any sort of routine training or practice to build your strength or skills?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Performing under stress works the same way. It requires training and practice.</a:t>
            </a:r>
            <a:endParaRPr lang="en-US" dirty="0"/>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31</a:t>
            </a:fld>
            <a:endParaRPr lang="en-US" dirty="0"/>
          </a:p>
        </p:txBody>
      </p:sp>
    </p:spTree>
    <p:extLst>
      <p:ext uri="{BB962C8B-B14F-4D97-AF65-F5344CB8AC3E}">
        <p14:creationId xmlns:p14="http://schemas.microsoft.com/office/powerpoint/2010/main" val="2915781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0000"/>
              </a:lnSpc>
              <a:spcAft>
                <a:spcPts val="600"/>
              </a:spcAft>
              <a:buFont typeface="Arial" pitchFamily="34" charset="0"/>
              <a:buNone/>
            </a:pPr>
            <a:r>
              <a:rPr lang="en-US" dirty="0"/>
              <a:t>Specifically, the enabling objectives of this course are:</a:t>
            </a:r>
          </a:p>
          <a:p>
            <a:pPr marL="171450" lvl="0" indent="-171450">
              <a:lnSpc>
                <a:spcPct val="110000"/>
              </a:lnSpc>
              <a:spcAft>
                <a:spcPts val="600"/>
              </a:spcAft>
              <a:buFont typeface="Arial" pitchFamily="34" charset="0"/>
              <a:buChar char="•"/>
            </a:pPr>
            <a:endParaRPr lang="en-US" dirty="0"/>
          </a:p>
          <a:p>
            <a:pPr marL="0" lvl="0" indent="0">
              <a:lnSpc>
                <a:spcPct val="110000"/>
              </a:lnSpc>
              <a:spcAft>
                <a:spcPts val="600"/>
              </a:spcAft>
              <a:buFont typeface="+mj-lt"/>
              <a:buNone/>
            </a:pPr>
            <a:r>
              <a:rPr lang="en-US" dirty="0"/>
              <a:t>[Read</a:t>
            </a:r>
            <a:r>
              <a:rPr lang="en-US" baseline="0" dirty="0"/>
              <a:t> and elaborate as needed.]</a:t>
            </a:r>
            <a:endParaRPr lang="en-US" dirty="0"/>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542582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the Yerkes-Dodson curve. Stress training will improve this curve in two ways.</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32</a:t>
            </a:fld>
            <a:endParaRPr lang="en-US" dirty="0"/>
          </a:p>
        </p:txBody>
      </p:sp>
    </p:spTree>
    <p:extLst>
      <p:ext uri="{BB962C8B-B14F-4D97-AF65-F5344CB8AC3E}">
        <p14:creationId xmlns:p14="http://schemas.microsoft.com/office/powerpoint/2010/main" val="3656238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will increase your stress tolerance to help you handle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It will also increase your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stress resilience to help you perform better. </a:t>
            </a:r>
          </a:p>
          <a:p>
            <a:endParaRPr lang="en-US" dirty="0"/>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Distribute HANDOUT 6: Stress Training Checklist]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tools on this handout are for training your mind and body to manage stress before stress occurs. These are things you can do in your everyday routines that will improve your stress response.</a:t>
            </a:r>
          </a:p>
          <a:p>
            <a:endParaRPr lang="en-US" dirty="0"/>
          </a:p>
          <a:p>
            <a:r>
              <a:rPr lang="en-US" dirty="0"/>
              <a:t>[</a:t>
            </a:r>
            <a:r>
              <a:rPr lang="en-US" sz="1200" kern="1200" dirty="0">
                <a:solidFill>
                  <a:schemeClr val="tx1"/>
                </a:solidFill>
                <a:effectLst/>
                <a:latin typeface="+mn-lt"/>
                <a:ea typeface="+mn-ea"/>
                <a:cs typeface="+mn-cs"/>
              </a:rPr>
              <a:t>Encourage participants to follow along on this handout as you describe each of the stress training activities.]</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33</a:t>
            </a:fld>
            <a:endParaRPr lang="en-US" dirty="0"/>
          </a:p>
        </p:txBody>
      </p:sp>
    </p:spTree>
    <p:extLst>
      <p:ext uri="{BB962C8B-B14F-4D97-AF65-F5344CB8AC3E}">
        <p14:creationId xmlns:p14="http://schemas.microsoft.com/office/powerpoint/2010/main" val="2761178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ways to build stress tolerance and handle more.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What are the </a:t>
            </a:r>
            <a:r>
              <a:rPr lang="en-US" sz="1200" kern="1200" dirty="0">
                <a:solidFill>
                  <a:schemeClr val="tx1"/>
                </a:solidFill>
                <a:effectLst/>
                <a:latin typeface="+mn-lt"/>
                <a:ea typeface="+mn-ea"/>
                <a:cs typeface="+mn-cs"/>
              </a:rPr>
              <a:t>top three methods for increasing the amount of stress you can handle on the job? </a:t>
            </a:r>
          </a:p>
          <a:p>
            <a:endParaRPr lang="en-US" sz="1200" kern="1200" dirty="0">
              <a:solidFill>
                <a:schemeClr val="tx1"/>
              </a:solidFill>
              <a:effectLst/>
              <a:latin typeface="+mn-lt"/>
              <a:ea typeface="+mn-ea"/>
              <a:cs typeface="+mn-cs"/>
            </a:endParaRPr>
          </a:p>
          <a:p>
            <a:pPr marL="0" indent="0">
              <a:buFont typeface="Arial" pitchFamily="34" charset="0"/>
              <a:buNone/>
            </a:pPr>
            <a:r>
              <a:rPr lang="en-US" sz="1200" kern="1200" dirty="0">
                <a:solidFill>
                  <a:schemeClr val="tx1"/>
                </a:solidFill>
                <a:effectLst/>
                <a:latin typeface="+mn-lt"/>
                <a:ea typeface="+mn-ea"/>
                <a:cs typeface="+mn-cs"/>
              </a:rPr>
              <a:t>*: Training,</a:t>
            </a:r>
          </a:p>
          <a:p>
            <a:pPr marL="0" indent="0">
              <a:buFont typeface="Arial" pitchFamily="34" charset="0"/>
              <a:buNone/>
            </a:pPr>
            <a:r>
              <a:rPr lang="en-US" sz="1200" kern="1200" dirty="0">
                <a:solidFill>
                  <a:schemeClr val="tx1"/>
                </a:solidFill>
                <a:effectLst/>
                <a:latin typeface="+mn-lt"/>
                <a:ea typeface="+mn-ea"/>
                <a:cs typeface="+mn-cs"/>
              </a:rPr>
              <a:t>*: Training, and </a:t>
            </a:r>
          </a:p>
          <a:p>
            <a:pPr marL="0" indent="0">
              <a:buFont typeface="Arial" pitchFamily="34" charset="0"/>
              <a:buNone/>
            </a:pPr>
            <a:r>
              <a:rPr lang="en-US" sz="1200" kern="1200" dirty="0">
                <a:solidFill>
                  <a:schemeClr val="tx1"/>
                </a:solidFill>
                <a:effectLst/>
                <a:latin typeface="+mn-lt"/>
                <a:ea typeface="+mn-ea"/>
                <a:cs typeface="+mn-cs"/>
              </a:rPr>
              <a:t>*: Training.</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Developing our base of skills and experience is like doing reps in the gym to build muscle.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important that you value training, not only as skill development, but also as stress reduction. </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34</a:t>
            </a:fld>
            <a:endParaRPr lang="en-US" dirty="0"/>
          </a:p>
        </p:txBody>
      </p:sp>
    </p:spTree>
    <p:extLst>
      <p:ext uri="{BB962C8B-B14F-4D97-AF65-F5344CB8AC3E}">
        <p14:creationId xmlns:p14="http://schemas.microsoft.com/office/powerpoint/2010/main" val="2560041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also get stronger by challenging yourself to push beyond your comfort zone. You can take on additional roles at work, and also outside work with activities such as sports, volunteering, or public speaking.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 What are some other ways to nudge your comfort zone? Who has a personal experience stretching themselves?</a:t>
            </a:r>
          </a:p>
          <a:p>
            <a:endParaRPr lang="en-US" sz="1200" kern="1200" dirty="0">
              <a:solidFill>
                <a:schemeClr val="tx1"/>
              </a:solidFill>
              <a:effectLst/>
              <a:latin typeface="+mn-lt"/>
              <a:ea typeface="+mn-ea"/>
              <a:cs typeface="+mn-cs"/>
            </a:endParaRPr>
          </a:p>
          <a:p>
            <a:r>
              <a:rPr lang="en-US" dirty="0"/>
              <a:t>=: </a:t>
            </a:r>
            <a:r>
              <a:rPr lang="en-US" sz="1200" b="0" kern="1200" dirty="0">
                <a:solidFill>
                  <a:schemeClr val="tx1"/>
                </a:solidFill>
                <a:effectLst/>
                <a:latin typeface="+mn-lt"/>
                <a:ea typeface="+mn-ea"/>
                <a:cs typeface="+mn-cs"/>
              </a:rPr>
              <a:t>Listen for </a:t>
            </a:r>
            <a:r>
              <a:rPr lang="en-US" sz="1200" kern="1200" dirty="0">
                <a:solidFill>
                  <a:schemeClr val="tx1"/>
                </a:solidFill>
                <a:effectLst/>
                <a:latin typeface="+mn-lt"/>
                <a:ea typeface="+mn-ea"/>
                <a:cs typeface="+mn-cs"/>
              </a:rPr>
              <a:t>answers from the participants’ personal experiences.</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35</a:t>
            </a:fld>
            <a:endParaRPr lang="en-US" dirty="0"/>
          </a:p>
        </p:txBody>
      </p:sp>
    </p:spTree>
    <p:extLst>
      <p:ext uri="{BB962C8B-B14F-4D97-AF65-F5344CB8AC3E}">
        <p14:creationId xmlns:p14="http://schemas.microsoft.com/office/powerpoint/2010/main" val="577845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look at ways to avoid excess stress. In other words, conserve your stress hormones for issues that matter.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Stress accumulates. All the little stressors build up stress. </a:t>
            </a:r>
          </a:p>
          <a:p>
            <a:r>
              <a:rPr lang="en-US" sz="1200" kern="1200" dirty="0">
                <a:solidFill>
                  <a:schemeClr val="tx1"/>
                </a:solidFill>
                <a:effectLst/>
                <a:latin typeface="+mn-lt"/>
                <a:ea typeface="+mn-ea"/>
                <a:cs typeface="+mn-cs"/>
              </a:rPr>
              <a:t>For example,</a:t>
            </a:r>
            <a:r>
              <a:rPr lang="en-US" sz="1200" kern="1200" baseline="0" dirty="0">
                <a:solidFill>
                  <a:schemeClr val="tx1"/>
                </a:solidFill>
                <a:effectLst/>
                <a:latin typeface="+mn-lt"/>
                <a:ea typeface="+mn-ea"/>
                <a:cs typeface="+mn-cs"/>
              </a:rPr>
              <a:t> Bud is having a bad day.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lvl="0" indent="0">
              <a:buFont typeface="Arial" pitchFamily="34" charset="0"/>
              <a:buNone/>
            </a:pPr>
            <a:r>
              <a:rPr lang="en-US" sz="1200" kern="1200" dirty="0">
                <a:solidFill>
                  <a:schemeClr val="tx1"/>
                </a:solidFill>
                <a:effectLst/>
                <a:latin typeface="+mn-lt"/>
                <a:ea typeface="+mn-ea"/>
                <a:cs typeface="+mn-cs"/>
              </a:rPr>
              <a:t>*: He oversleeps. </a:t>
            </a:r>
          </a:p>
          <a:p>
            <a:pPr marL="0" lvl="0" indent="0">
              <a:buFont typeface="Arial" pitchFamily="34" charset="0"/>
              <a:buNone/>
            </a:pPr>
            <a:endParaRPr lang="en-US" sz="1200" kern="1200" dirty="0">
              <a:solidFill>
                <a:schemeClr val="tx1"/>
              </a:solidFill>
              <a:effectLst/>
              <a:latin typeface="+mn-lt"/>
              <a:ea typeface="+mn-ea"/>
              <a:cs typeface="+mn-cs"/>
            </a:endParaRPr>
          </a:p>
          <a:p>
            <a:pPr marL="0" lvl="0" indent="0">
              <a:buFont typeface="Arial" pitchFamily="34" charset="0"/>
              <a:buNone/>
            </a:pPr>
            <a:r>
              <a:rPr lang="en-US" sz="1200" kern="1200" dirty="0">
                <a:solidFill>
                  <a:schemeClr val="tx1"/>
                </a:solidFill>
                <a:effectLst/>
                <a:latin typeface="+mn-lt"/>
                <a:ea typeface="+mn-ea"/>
                <a:cs typeface="+mn-cs"/>
              </a:rPr>
              <a:t>*: His </a:t>
            </a:r>
            <a:r>
              <a:rPr lang="en-US" sz="1200" kern="1200" baseline="0" dirty="0">
                <a:solidFill>
                  <a:schemeClr val="tx1"/>
                </a:solidFill>
                <a:effectLst/>
                <a:latin typeface="+mn-lt"/>
                <a:ea typeface="+mn-ea"/>
                <a:cs typeface="+mn-cs"/>
              </a:rPr>
              <a:t>car won’t start</a:t>
            </a:r>
            <a:r>
              <a:rPr lang="en-US" sz="1200" kern="1200" dirty="0">
                <a:solidFill>
                  <a:schemeClr val="tx1"/>
                </a:solidFill>
                <a:effectLst/>
                <a:latin typeface="+mn-lt"/>
                <a:ea typeface="+mn-ea"/>
                <a:cs typeface="+mn-cs"/>
              </a:rPr>
              <a:t>.</a:t>
            </a:r>
          </a:p>
          <a:p>
            <a:pPr marL="0" lvl="0" indent="0">
              <a:buFont typeface="Arial" pitchFamily="34" charset="0"/>
              <a:buNone/>
            </a:pPr>
            <a:endParaRPr lang="en-US" sz="1200" kern="1200" dirty="0">
              <a:solidFill>
                <a:schemeClr val="tx1"/>
              </a:solidFill>
              <a:effectLst/>
              <a:latin typeface="+mn-lt"/>
              <a:ea typeface="+mn-ea"/>
              <a:cs typeface="+mn-cs"/>
            </a:endParaRPr>
          </a:p>
          <a:p>
            <a:pPr marL="0" lvl="0" indent="0">
              <a:buFont typeface="Arial" pitchFamily="34" charset="0"/>
              <a:buNone/>
            </a:pPr>
            <a:r>
              <a:rPr lang="en-US" sz="1200" kern="1200" dirty="0">
                <a:solidFill>
                  <a:schemeClr val="tx1"/>
                </a:solidFill>
                <a:effectLst/>
                <a:latin typeface="+mn-lt"/>
                <a:ea typeface="+mn-ea"/>
                <a:cs typeface="+mn-cs"/>
              </a:rPr>
              <a:t>*: He’s late for an important meeting.</a:t>
            </a:r>
          </a:p>
          <a:p>
            <a:pPr marL="0" lvl="0" indent="0">
              <a:buFont typeface="Arial" pitchFamily="34" charset="0"/>
              <a:buNone/>
            </a:pPr>
            <a:endParaRPr lang="en-US" sz="1200" kern="1200" dirty="0">
              <a:solidFill>
                <a:schemeClr val="tx1"/>
              </a:solidFill>
              <a:effectLst/>
              <a:latin typeface="+mn-lt"/>
              <a:ea typeface="+mn-ea"/>
              <a:cs typeface="+mn-cs"/>
            </a:endParaRPr>
          </a:p>
          <a:p>
            <a:pPr marL="0" lvl="0" indent="0">
              <a:buFont typeface="Arial" pitchFamily="34" charset="0"/>
              <a:buNone/>
            </a:pPr>
            <a:r>
              <a:rPr lang="en-US" sz="1200" kern="1200" dirty="0">
                <a:solidFill>
                  <a:schemeClr val="tx1"/>
                </a:solidFill>
                <a:effectLst/>
                <a:latin typeface="+mn-lt"/>
                <a:ea typeface="+mn-ea"/>
                <a:cs typeface="+mn-cs"/>
              </a:rPr>
              <a:t>*: Then he receives some negative feedback on the job that he doesn’t appreciate. Now he’s in a bad mood.</a:t>
            </a:r>
          </a:p>
          <a:p>
            <a:pPr marL="0" lvl="0" indent="0">
              <a:buFont typeface="Arial" pitchFamily="34" charset="0"/>
              <a:buNone/>
            </a:pPr>
            <a:endParaRPr lang="en-US" sz="1200" kern="1200" dirty="0">
              <a:solidFill>
                <a:schemeClr val="tx1"/>
              </a:solidFill>
              <a:effectLst/>
              <a:latin typeface="+mn-lt"/>
              <a:ea typeface="+mn-ea"/>
              <a:cs typeface="+mn-cs"/>
            </a:endParaRPr>
          </a:p>
          <a:p>
            <a:pPr marL="0" lvl="0" indent="0">
              <a:buFont typeface="Arial" pitchFamily="34" charset="0"/>
              <a:buNone/>
            </a:pPr>
            <a:r>
              <a:rPr lang="en-US" sz="1200" kern="1200" dirty="0">
                <a:solidFill>
                  <a:schemeClr val="tx1"/>
                </a:solidFill>
                <a:effectLst/>
                <a:latin typeface="+mn-lt"/>
                <a:ea typeface="+mn-ea"/>
                <a:cs typeface="+mn-cs"/>
              </a:rPr>
              <a:t>*: The very next person that asks Bud a question causes him to blow up and get angry for no apparent reason</a:t>
            </a:r>
            <a:r>
              <a:rPr lang="en-US" sz="1200" kern="1200" baseline="0" dirty="0">
                <a:solidFill>
                  <a:schemeClr val="tx1"/>
                </a:solidFill>
                <a:effectLst/>
                <a:latin typeface="+mn-lt"/>
                <a:ea typeface="+mn-ea"/>
                <a:cs typeface="+mn-cs"/>
              </a:rPr>
              <a:t>.</a:t>
            </a:r>
          </a:p>
          <a:p>
            <a:pPr marL="0" lvl="0" indent="0">
              <a:buFont typeface="Arial" pitchFamily="34" charset="0"/>
              <a:buNone/>
            </a:pPr>
            <a:r>
              <a:rPr lang="en-US" sz="1200" kern="1200" baseline="0" dirty="0">
                <a:solidFill>
                  <a:schemeClr val="tx1"/>
                </a:solidFill>
                <a:effectLst/>
                <a:latin typeface="+mn-lt"/>
                <a:ea typeface="+mn-ea"/>
                <a:cs typeface="+mn-cs"/>
              </a:rPr>
              <a:t>Have you met a Bud?</a:t>
            </a:r>
            <a:endParaRPr lang="en-US" sz="1200" kern="1200" dirty="0">
              <a:solidFill>
                <a:schemeClr val="tx1"/>
              </a:solidFill>
              <a:effectLst/>
              <a:latin typeface="+mn-lt"/>
              <a:ea typeface="+mn-ea"/>
              <a:cs typeface="+mn-cs"/>
            </a:endParaRPr>
          </a:p>
          <a:p>
            <a:pPr marL="171450" lvl="0" indent="-171450">
              <a:buFont typeface="Arial" pitchFamily="34" charset="0"/>
              <a:buChar cha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None of these stressors, by itself, would send a normal person into the Danger Zone, but all together, they can do just that.</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36</a:t>
            </a:fld>
            <a:endParaRPr lang="en-US" dirty="0"/>
          </a:p>
        </p:txBody>
      </p:sp>
    </p:spTree>
    <p:extLst>
      <p:ext uri="{BB962C8B-B14F-4D97-AF65-F5344CB8AC3E}">
        <p14:creationId xmlns:p14="http://schemas.microsoft.com/office/powerpoint/2010/main" val="765899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Ideally, we want: To keep your stress responses during the day to stay on the left side of the curve.</a:t>
            </a:r>
          </a:p>
          <a:p>
            <a:pPr marL="0" lvl="0" indent="0">
              <a:buFont typeface="Arial" pitchFamily="34" charset="0"/>
              <a:buNone/>
            </a:pPr>
            <a:endParaRPr lang="en-US" sz="1200" kern="1200" dirty="0">
              <a:solidFill>
                <a:schemeClr val="tx1"/>
              </a:solidFill>
              <a:effectLst/>
              <a:latin typeface="+mn-lt"/>
              <a:ea typeface="+mn-ea"/>
              <a:cs typeface="+mn-cs"/>
            </a:endParaRPr>
          </a:p>
          <a:p>
            <a:pPr marL="0" lvl="0" indent="0">
              <a:buFont typeface="Arial" pitchFamily="34" charset="0"/>
              <a:buNone/>
            </a:pPr>
            <a:r>
              <a:rPr lang="en-US" sz="1200" kern="1200" dirty="0">
                <a:solidFill>
                  <a:schemeClr val="tx1"/>
                </a:solidFill>
                <a:effectLst/>
                <a:latin typeface="+mn-lt"/>
                <a:ea typeface="+mn-ea"/>
                <a:cs typeface="+mn-cs"/>
              </a:rPr>
              <a:t>*: Then, when something important occurs, like an alarm in the control room, you are ready to power up, not blow out.</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37</a:t>
            </a:fld>
            <a:endParaRPr lang="en-US" dirty="0"/>
          </a:p>
        </p:txBody>
      </p:sp>
    </p:spTree>
    <p:extLst>
      <p:ext uri="{BB962C8B-B14F-4D97-AF65-F5344CB8AC3E}">
        <p14:creationId xmlns:p14="http://schemas.microsoft.com/office/powerpoint/2010/main" val="765899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To conserve your stress response, reduce your everyday</a:t>
            </a:r>
            <a:r>
              <a:rPr lang="en-US" sz="1200" b="0" kern="1200" baseline="0" dirty="0">
                <a:solidFill>
                  <a:schemeClr val="tx1"/>
                </a:solidFill>
                <a:effectLst/>
                <a:latin typeface="+mn-lt"/>
                <a:ea typeface="+mn-ea"/>
                <a:cs typeface="+mn-cs"/>
              </a:rPr>
              <a:t> stress:</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[Read</a:t>
            </a:r>
            <a:r>
              <a:rPr lang="en-US" baseline="0" dirty="0"/>
              <a:t> and elaborate on points on the slide.]</a:t>
            </a:r>
            <a:endParaRPr lang="en-US" dirty="0"/>
          </a:p>
          <a:p>
            <a:pPr marL="0" indent="0">
              <a:buFont typeface="Arial" pitchFamily="34" charset="0"/>
              <a:buNone/>
            </a:pPr>
            <a:endParaRPr lang="en-US" dirty="0"/>
          </a:p>
          <a:p>
            <a:pPr marL="0" indent="0">
              <a:buFont typeface="Arial" pitchFamily="34" charset="0"/>
              <a:buNone/>
            </a:pPr>
            <a:r>
              <a:rPr lang="en-US" sz="1200" kern="1200" dirty="0">
                <a:solidFill>
                  <a:schemeClr val="tx1"/>
                </a:solidFill>
                <a:effectLst/>
                <a:latin typeface="+mn-lt"/>
                <a:ea typeface="+mn-ea"/>
                <a:cs typeface="+mn-cs"/>
              </a:rPr>
              <a:t>*: </a:t>
            </a:r>
            <a:r>
              <a:rPr lang="en-US" dirty="0"/>
              <a:t>Stay organized:</a:t>
            </a:r>
          </a:p>
          <a:p>
            <a:pPr marL="457200" lvl="1" indent="0">
              <a:buFont typeface="Arial" pitchFamily="34" charset="0"/>
              <a:buNone/>
            </a:pPr>
            <a:r>
              <a:rPr lang="en-US" dirty="0"/>
              <a:t>Finances</a:t>
            </a:r>
          </a:p>
          <a:p>
            <a:pPr marL="457200" lvl="1" indent="0">
              <a:buFont typeface="Arial" pitchFamily="34" charset="0"/>
              <a:buNone/>
            </a:pPr>
            <a:r>
              <a:rPr lang="en-US" dirty="0"/>
              <a:t>Car and home maintenance</a:t>
            </a:r>
          </a:p>
          <a:p>
            <a:pPr marL="457200" lvl="1" indent="0">
              <a:buFont typeface="Arial" pitchFamily="34" charset="0"/>
              <a:buNone/>
            </a:pPr>
            <a:r>
              <a:rPr lang="en-US" dirty="0"/>
              <a:t>Birthdays, anniversaries, and holidays</a:t>
            </a:r>
          </a:p>
          <a:p>
            <a:pPr marL="0" lvl="0" indent="0">
              <a:buFont typeface="Arial" pitchFamily="34" charset="0"/>
              <a:buNone/>
            </a:pPr>
            <a:r>
              <a:rPr lang="en-US" dirty="0"/>
              <a:t>*:</a:t>
            </a:r>
            <a:r>
              <a:rPr lang="en-US" baseline="0" dirty="0"/>
              <a:t> Follow a routine</a:t>
            </a:r>
            <a:endParaRPr lang="en-US" dirty="0"/>
          </a:p>
          <a:p>
            <a:pPr marL="0" indent="0">
              <a:buFont typeface="Arial" pitchFamily="34" charset="0"/>
              <a:buNone/>
            </a:pPr>
            <a:r>
              <a:rPr lang="en-US" sz="1200" kern="1200" dirty="0">
                <a:solidFill>
                  <a:schemeClr val="tx1"/>
                </a:solidFill>
                <a:effectLst/>
                <a:latin typeface="+mn-lt"/>
                <a:ea typeface="+mn-ea"/>
                <a:cs typeface="+mn-cs"/>
              </a:rPr>
              <a:t>*: </a:t>
            </a:r>
            <a:r>
              <a:rPr lang="en-US" dirty="0"/>
              <a:t>Ask for help to eliminate stressful activities</a:t>
            </a:r>
          </a:p>
        </p:txBody>
      </p:sp>
      <p:sp>
        <p:nvSpPr>
          <p:cNvPr id="4" name="Slide Number Placeholder 3"/>
          <p:cNvSpPr>
            <a:spLocks noGrp="1"/>
          </p:cNvSpPr>
          <p:nvPr>
            <p:ph type="sldNum" sz="quarter" idx="10"/>
          </p:nvPr>
        </p:nvSpPr>
        <p:spPr/>
        <p:txBody>
          <a:bodyPr/>
          <a:lstStyle/>
          <a:p>
            <a:fld id="{F2A52A3C-B083-48E6-8A02-429A4C73FC7A}" type="slidenum">
              <a:rPr lang="en-US" smtClean="0"/>
              <a:t>38</a:t>
            </a:fld>
            <a:endParaRPr lang="en-US" dirty="0"/>
          </a:p>
        </p:txBody>
      </p:sp>
    </p:spTree>
    <p:extLst>
      <p:ext uri="{BB962C8B-B14F-4D97-AF65-F5344CB8AC3E}">
        <p14:creationId xmlns:p14="http://schemas.microsoft.com/office/powerpoint/2010/main" val="474718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technique is to examine and adjust your perceptions. Remember, stress is what we </a:t>
            </a:r>
            <a:r>
              <a:rPr lang="en-US" sz="1200" i="1" kern="1200" dirty="0">
                <a:solidFill>
                  <a:schemeClr val="tx1"/>
                </a:solidFill>
                <a:effectLst/>
                <a:latin typeface="+mn-lt"/>
                <a:ea typeface="+mn-ea"/>
                <a:cs typeface="+mn-cs"/>
              </a:rPr>
              <a:t>perceive. </a:t>
            </a:r>
            <a:r>
              <a:rPr lang="en-US" sz="1200" kern="1200" dirty="0">
                <a:solidFill>
                  <a:schemeClr val="tx1"/>
                </a:solidFill>
                <a:effectLst/>
                <a:latin typeface="+mn-lt"/>
                <a:ea typeface="+mn-ea"/>
                <a:cs typeface="+mn-cs"/>
              </a:rPr>
              <a:t>Ask yourself:</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it really important? </a:t>
            </a:r>
          </a:p>
          <a:p>
            <a:pPr lvl="0"/>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I delegate it to someone else?</a:t>
            </a:r>
          </a:p>
          <a:p>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Could I actually handle it? Could I get help? Learn it? Manage expectations? Or give myself more credit for what I can do?</a:t>
            </a:r>
          </a:p>
        </p:txBody>
      </p:sp>
      <p:sp>
        <p:nvSpPr>
          <p:cNvPr id="4" name="Slide Number Placeholder 3"/>
          <p:cNvSpPr>
            <a:spLocks noGrp="1"/>
          </p:cNvSpPr>
          <p:nvPr>
            <p:ph type="sldNum" sz="quarter" idx="10"/>
          </p:nvPr>
        </p:nvSpPr>
        <p:spPr/>
        <p:txBody>
          <a:bodyPr/>
          <a:lstStyle/>
          <a:p>
            <a:fld id="{F2A52A3C-B083-48E6-8A02-429A4C73FC7A}" type="slidenum">
              <a:rPr lang="en-US" smtClean="0"/>
              <a:t>39</a:t>
            </a:fld>
            <a:endParaRPr lang="en-US" dirty="0"/>
          </a:p>
        </p:txBody>
      </p:sp>
    </p:spTree>
    <p:extLst>
      <p:ext uri="{BB962C8B-B14F-4D97-AF65-F5344CB8AC3E}">
        <p14:creationId xmlns:p14="http://schemas.microsoft.com/office/powerpoint/2010/main" val="485094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 crisis situation, you will reduce your stress if you know that your family has a plan. Work out in advance several different ways for your loved ones to communicate with you and take care of themselves if you are on shift when something happens.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[End of STRESS TOLERANCE portion of the LECTURE]</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40</a:t>
            </a:fld>
            <a:endParaRPr lang="en-US" dirty="0"/>
          </a:p>
        </p:txBody>
      </p:sp>
    </p:spTree>
    <p:extLst>
      <p:ext uri="{BB962C8B-B14F-4D97-AF65-F5344CB8AC3E}">
        <p14:creationId xmlns:p14="http://schemas.microsoft.com/office/powerpoint/2010/main" val="485094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look at ways to build resilience and perform better.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best way to build resilience is to gain control over your mind so that you can avoid stressful thinking.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Learning to focus the mind builds and strengthens the areas of the brain that can be weakened by stress hormones.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a crisis, it will be vitally important for you to focus on your responsibilities and keep your emotions in check.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 ability to do this does not come automatically—it requires practice before the crisis hits.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[OPTIONAL</a:t>
            </a:r>
            <a:r>
              <a:rPr lang="en-US" sz="1200" b="1" kern="1200" baseline="0" dirty="0">
                <a:solidFill>
                  <a:schemeClr val="tx1"/>
                </a:solidFill>
                <a:effectLst/>
                <a:latin typeface="+mn-lt"/>
                <a:ea typeface="+mn-ea"/>
                <a:cs typeface="+mn-cs"/>
              </a:rPr>
              <a:t> MINDFULNESS EXERCISE]</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Just as you exercise your body to develop physical resiliency, you can exercise your mind to develop mental resiliency. Exercising your mind begins with mindfulness. Mindfulness is simply situational awareness of your own mind. The military is using mindfulness training to prepare soldiers for combat, and scientists are finding that mindfulness training actually changes the brain in ways that reduce the stress response. We are going to practice this together.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 Instruct participants through the following steps. Note that the pauses of 20 to 30 seconds should be long enough to feel uncomfortable. </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Please remain silent throughout this exercise. </a:t>
            </a:r>
          </a:p>
          <a:p>
            <a:pPr marL="22860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Get out a piece of paper and pen or pencil. </a:t>
            </a:r>
          </a:p>
          <a:p>
            <a:pPr marL="228600" lvl="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Think of something outside this classroom that has been bothering you, such as an issue you are worried about, or a task you’re not looking forward to. Write it down on this sheet of paper. (Pause until completed.) </a:t>
            </a:r>
          </a:p>
          <a:p>
            <a:pPr marL="228600" lvl="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Fold the paper twice so that you can’t see what you have written. Keep the paper in front of you. </a:t>
            </a:r>
          </a:p>
          <a:p>
            <a:pPr marL="228600" lvl="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As we continue with this exercise, if your mind wanders back to that thought, just set it aside and bring your attention back to this exercise.</a:t>
            </a:r>
          </a:p>
          <a:p>
            <a:pPr marL="228600" lvl="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Select one object near you and notice everything about it—the shape, color, texture, material it’s made from, any other identifying characteristics. Keep your attention here. (30 seconds)</a:t>
            </a:r>
          </a:p>
          <a:p>
            <a:pPr marL="228600" lvl="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Listen to the sounds in this room. Notice the white noise and any other sounds we tend not to notice. Keep your attention here. (20 seconds) </a:t>
            </a:r>
          </a:p>
          <a:p>
            <a:pPr marL="228600" lvl="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Pay attention to physical sensations, such as the feeling of the chair you’re sitting in, your clothes, your shoes, and any sensations such as thirst or stiffness. Keep your attention here. (20 seconds) </a:t>
            </a:r>
          </a:p>
          <a:p>
            <a:pPr marL="228600" lvl="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Leave that piece of paper closed and folded up. For the rest of the this session, when you find yourself thinking about that issue, actively let that thought go, and bring your entire focus back to what you are doing here and now. </a:t>
            </a:r>
          </a:p>
          <a:p>
            <a:pPr marL="228600" lvl="0" indent="-228600">
              <a:buFont typeface="+mj-lt"/>
              <a:buAutoNum type="arabicPeriod"/>
            </a:pPr>
            <a:endParaRPr lang="en-US" sz="1200" kern="1200" dirty="0">
              <a:solidFill>
                <a:schemeClr val="tx1"/>
              </a:solidFill>
              <a:effectLst/>
              <a:latin typeface="+mn-lt"/>
              <a:ea typeface="+mn-ea"/>
              <a:cs typeface="+mn-cs"/>
            </a:endParaRPr>
          </a:p>
          <a:p>
            <a:r>
              <a:rPr lang="en-US" dirty="0"/>
              <a:t>[Follow with discussion]</a:t>
            </a:r>
          </a:p>
        </p:txBody>
      </p:sp>
      <p:sp>
        <p:nvSpPr>
          <p:cNvPr id="4" name="Slide Number Placeholder 3"/>
          <p:cNvSpPr>
            <a:spLocks noGrp="1"/>
          </p:cNvSpPr>
          <p:nvPr>
            <p:ph type="sldNum" sz="quarter" idx="10"/>
          </p:nvPr>
        </p:nvSpPr>
        <p:spPr/>
        <p:txBody>
          <a:bodyPr/>
          <a:lstStyle/>
          <a:p>
            <a:fld id="{F2A52A3C-B083-48E6-8A02-429A4C73FC7A}" type="slidenum">
              <a:rPr lang="en-US" smtClean="0"/>
              <a:t>41</a:t>
            </a:fld>
            <a:endParaRPr lang="en-US" dirty="0"/>
          </a:p>
        </p:txBody>
      </p:sp>
    </p:spTree>
    <p:extLst>
      <p:ext uri="{BB962C8B-B14F-4D97-AF65-F5344CB8AC3E}">
        <p14:creationId xmlns:p14="http://schemas.microsoft.com/office/powerpoint/2010/main" val="898381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EXERCISE:</a:t>
            </a:r>
          </a:p>
          <a:p>
            <a:endParaRPr lang="en-US" dirty="0"/>
          </a:p>
          <a:p>
            <a:r>
              <a:rPr lang="en-US" dirty="0"/>
              <a:t>[</a:t>
            </a:r>
            <a:r>
              <a:rPr lang="en-US" sz="1200" kern="1200" dirty="0">
                <a:solidFill>
                  <a:schemeClr val="tx1"/>
                </a:solidFill>
                <a:effectLst/>
                <a:latin typeface="+mn-lt"/>
                <a:ea typeface="+mn-ea"/>
                <a:cs typeface="+mn-cs"/>
              </a:rPr>
              <a:t>Direct participants to take their places at the Practical Exercise boards</a:t>
            </a:r>
            <a:r>
              <a:rPr lang="en-US" dirty="0"/>
              <a:t>.]</a:t>
            </a:r>
          </a:p>
          <a:p>
            <a:endParaRPr lang="en-US" dirty="0"/>
          </a:p>
          <a:p>
            <a:r>
              <a:rPr lang="en-US" dirty="0"/>
              <a:t>[</a:t>
            </a:r>
            <a:r>
              <a:rPr lang="en-US" sz="1200" kern="1200" dirty="0">
                <a:solidFill>
                  <a:schemeClr val="tx1"/>
                </a:solidFill>
                <a:effectLst/>
                <a:latin typeface="+mn-lt"/>
                <a:ea typeface="+mn-ea"/>
                <a:cs typeface="+mn-cs"/>
              </a:rPr>
              <a:t>Remind them to bring a pen, note paper, and reading glasses as needed.]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a:t>
            </a:r>
            <a:r>
              <a:rPr lang="en-US" sz="1200" kern="1200" baseline="0" dirty="0">
                <a:solidFill>
                  <a:schemeClr val="tx1"/>
                </a:solidFill>
                <a:effectLst/>
                <a:latin typeface="+mn-lt"/>
                <a:ea typeface="+mn-ea"/>
                <a:cs typeface="+mn-cs"/>
              </a:rPr>
              <a:t> EXERCISE:</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[Continue the After-Action Review with the following questions:]</a:t>
            </a:r>
          </a:p>
          <a:p>
            <a:pPr lvl="0"/>
            <a:r>
              <a:rPr lang="en-US" sz="1200" kern="1200" dirty="0">
                <a:solidFill>
                  <a:schemeClr val="tx1"/>
                </a:solidFill>
                <a:effectLst/>
                <a:latin typeface="+mn-lt"/>
                <a:ea typeface="+mn-ea"/>
                <a:cs typeface="+mn-cs"/>
              </a:rPr>
              <a:t>?: How did this exercise feel? </a:t>
            </a:r>
          </a:p>
          <a:p>
            <a:pPr lvl="0"/>
            <a:r>
              <a:rPr lang="en-US" sz="1200" kern="1200" dirty="0">
                <a:solidFill>
                  <a:schemeClr val="tx1"/>
                </a:solidFill>
                <a:effectLst/>
                <a:latin typeface="+mn-lt"/>
                <a:ea typeface="+mn-ea"/>
                <a:cs typeface="+mn-cs"/>
              </a:rPr>
              <a:t>=: Stressful, confusing, frustrating, boring, fun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Did you feel stress of any kind?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What made the activity stressful?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What did the stress feel like? </a:t>
            </a:r>
          </a:p>
          <a:p>
            <a:r>
              <a:rPr lang="en-US" sz="1200" kern="1200" dirty="0">
                <a:solidFill>
                  <a:schemeClr val="tx1"/>
                </a:solidFill>
                <a:effectLst/>
                <a:latin typeface="+mn-lt"/>
                <a:ea typeface="+mn-ea"/>
                <a:cs typeface="+mn-cs"/>
              </a:rPr>
              <a:t>=: Physical tension, louder speech, sweating, faster breathing, frustration, withdrawal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started the session with this exercise so that we could begin talking about stress.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pressure to learn the exercise quickly, the ambiguity, the ticking clock, and the crisis scenario might have made you uncomfortable, and that was intentional.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will return to that exercise later. In the meantime, we will discuss tools you can use to perform better in a situation like the one in the exercise.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look at the outline of this course.</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4</a:t>
            </a:fld>
            <a:endParaRPr lang="en-US" dirty="0"/>
          </a:p>
        </p:txBody>
      </p:sp>
    </p:spTree>
    <p:extLst>
      <p:ext uri="{BB962C8B-B14F-4D97-AF65-F5344CB8AC3E}">
        <p14:creationId xmlns:p14="http://schemas.microsoft.com/office/powerpoint/2010/main" val="3455630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some (other) ways you can practice focusing your mind</a:t>
            </a:r>
            <a:r>
              <a:rPr lang="en-US" baseline="0" dirty="0"/>
              <a:t>:</a:t>
            </a:r>
          </a:p>
          <a:p>
            <a:endParaRPr lang="en-US" baseline="0" dirty="0"/>
          </a:p>
          <a:p>
            <a:r>
              <a:rPr lang="en-US" baseline="0" dirty="0"/>
              <a:t>[Read and elaborate.]</a:t>
            </a:r>
          </a:p>
          <a:p>
            <a:endParaRPr lang="en-US" baseline="0" dirty="0"/>
          </a:p>
          <a:p>
            <a:pPr rtl="0"/>
            <a:r>
              <a:rPr lang="en-US" sz="1200" b="0" i="0" u="none" strike="noStrike" kern="1200" baseline="0" dirty="0">
                <a:solidFill>
                  <a:schemeClr val="tx1"/>
                </a:solidFill>
                <a:latin typeface="+mn-lt"/>
                <a:ea typeface="+mn-ea"/>
                <a:cs typeface="+mn-cs"/>
              </a:rPr>
              <a:t>*: Singletask.</a:t>
            </a:r>
          </a:p>
          <a:p>
            <a:pPr rtl="0"/>
            <a:r>
              <a:rPr lang="en-US" sz="1200" b="0" i="0" u="none" strike="noStrike" kern="1200" baseline="0" dirty="0">
                <a:solidFill>
                  <a:schemeClr val="tx1"/>
                </a:solidFill>
                <a:latin typeface="+mn-lt"/>
                <a:ea typeface="+mn-ea"/>
                <a:cs typeface="+mn-cs"/>
              </a:rPr>
              <a:t>*: Write lists.</a:t>
            </a:r>
          </a:p>
          <a:p>
            <a:pPr rtl="0"/>
            <a:r>
              <a:rPr lang="en-US" sz="1200" b="0" i="0" u="none" strike="noStrike" kern="1200" baseline="0" dirty="0">
                <a:solidFill>
                  <a:schemeClr val="tx1"/>
                </a:solidFill>
                <a:latin typeface="+mn-lt"/>
                <a:ea typeface="+mn-ea"/>
                <a:cs typeface="+mn-cs"/>
              </a:rPr>
              <a:t>*: Reduce distractions.</a:t>
            </a:r>
          </a:p>
          <a:p>
            <a:pPr rtl="0"/>
            <a:r>
              <a:rPr lang="en-US" sz="1200" b="0" i="0" u="none" strike="noStrike" kern="1200" baseline="0" dirty="0">
                <a:solidFill>
                  <a:schemeClr val="tx1"/>
                </a:solidFill>
                <a:latin typeface="+mn-lt"/>
                <a:ea typeface="+mn-ea"/>
                <a:cs typeface="+mn-cs"/>
              </a:rPr>
              <a:t>*: Minimize clutter.</a:t>
            </a:r>
          </a:p>
          <a:p>
            <a:pPr rtl="0"/>
            <a:r>
              <a:rPr lang="en-US" sz="1200" b="0" i="0" u="none" strike="noStrike" kern="1200" baseline="0" dirty="0">
                <a:solidFill>
                  <a:schemeClr val="tx1"/>
                </a:solidFill>
                <a:latin typeface="+mn-lt"/>
                <a:ea typeface="+mn-ea"/>
                <a:cs typeface="+mn-cs"/>
              </a:rPr>
              <a:t>*: Use technology.</a:t>
            </a:r>
          </a:p>
          <a:p>
            <a:pPr rtl="0"/>
            <a:r>
              <a:rPr lang="en-US" sz="1200" b="0" i="0" u="none" strike="noStrike" kern="1200" baseline="0" dirty="0">
                <a:solidFill>
                  <a:schemeClr val="tx1"/>
                </a:solidFill>
                <a:latin typeface="+mn-lt"/>
                <a:ea typeface="+mn-ea"/>
                <a:cs typeface="+mn-cs"/>
              </a:rPr>
              <a:t>*: Listen to others.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2A52A3C-B083-48E6-8A02-429A4C73FC7A}" type="slidenum">
              <a:rPr lang="en-US" smtClean="0"/>
              <a:t>42</a:t>
            </a:fld>
            <a:endParaRPr lang="en-US" dirty="0"/>
          </a:p>
        </p:txBody>
      </p:sp>
    </p:spTree>
    <p:extLst>
      <p:ext uri="{BB962C8B-B14F-4D97-AF65-F5344CB8AC3E}">
        <p14:creationId xmlns:p14="http://schemas.microsoft.com/office/powerpoint/2010/main" val="2335307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Self-regulation is the ability to think before acting, and keep emotions and impulses in check. Self-regulation can keep you in control during a crisis. This means (one click per bullet): </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Doing what is right, not just what is easy. </a:t>
            </a:r>
          </a:p>
          <a:p>
            <a:pPr lvl="0"/>
            <a:endParaRPr lang="en-US" sz="120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 Do the hardest thing first. </a:t>
            </a:r>
          </a:p>
          <a:p>
            <a:pPr lvl="0"/>
            <a:endParaRPr lang="en-US" sz="12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Practice self-regulation daily, and you will have it when you need it in a crisis. </a:t>
            </a:r>
            <a:endParaRPr lang="en-US" dirty="0"/>
          </a:p>
          <a:p>
            <a:pPr marL="0" lvl="0" indent="0">
              <a:buFont typeface="Arial" pitchFamily="34" charset="0"/>
              <a:buNone/>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2A52A3C-B083-48E6-8A02-429A4C73FC7A}" type="slidenum">
              <a:rPr lang="en-US" smtClean="0"/>
              <a:t>43</a:t>
            </a:fld>
            <a:endParaRPr lang="en-US" dirty="0"/>
          </a:p>
        </p:txBody>
      </p:sp>
    </p:spTree>
    <p:extLst>
      <p:ext uri="{BB962C8B-B14F-4D97-AF65-F5344CB8AC3E}">
        <p14:creationId xmlns:p14="http://schemas.microsoft.com/office/powerpoint/2010/main" val="2534613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a:t>Here are some other tools to help you to build resilience:</a:t>
            </a:r>
          </a:p>
          <a:p>
            <a:pPr marL="0" indent="0">
              <a:buFont typeface="Arial" pitchFamily="34" charset="0"/>
              <a:buNone/>
            </a:pPr>
            <a:r>
              <a:rPr lang="en-US" dirty="0"/>
              <a:t>[Read and elaborate.]</a:t>
            </a:r>
          </a:p>
          <a:p>
            <a:pPr marL="0" indent="0">
              <a:buFont typeface="Arial" pitchFamily="34" charset="0"/>
              <a:buNone/>
            </a:pPr>
            <a:endParaRPr lang="en-US" dirty="0"/>
          </a:p>
          <a:p>
            <a:pPr marL="0" indent="0">
              <a:buFont typeface="Arial" pitchFamily="34" charset="0"/>
              <a:buNone/>
            </a:pPr>
            <a:r>
              <a:rPr lang="en-US" dirty="0"/>
              <a:t>*: Build Your Support Network </a:t>
            </a:r>
            <a:br>
              <a:rPr lang="en-US" dirty="0"/>
            </a:br>
            <a:endParaRPr lang="en-US" dirty="0"/>
          </a:p>
          <a:p>
            <a:pPr marL="0" lvl="0" indent="0">
              <a:buFont typeface="Arial" pitchFamily="34" charset="0"/>
              <a:buNone/>
            </a:pPr>
            <a:r>
              <a:rPr lang="en-US" dirty="0"/>
              <a:t>*: Cultivate a Positive Attitude</a:t>
            </a:r>
            <a:br>
              <a:rPr lang="en-US" dirty="0"/>
            </a:br>
            <a:endParaRPr lang="en-US" baseline="0" dirty="0"/>
          </a:p>
          <a:p>
            <a:pPr marL="0" lvl="0" indent="0">
              <a:buFont typeface="Arial" pitchFamily="34" charset="0"/>
              <a:buNone/>
            </a:pPr>
            <a:r>
              <a:rPr lang="en-US" dirty="0"/>
              <a:t>*: Be a Life-long Learner</a:t>
            </a:r>
            <a:br>
              <a:rPr lang="en-US" dirty="0"/>
            </a:br>
            <a:endParaRPr lang="en-US" dirty="0"/>
          </a:p>
          <a:p>
            <a:pPr marL="0" lvl="0" indent="0">
              <a:buFont typeface="Arial" pitchFamily="34" charset="0"/>
              <a:buNone/>
            </a:pPr>
            <a:r>
              <a:rPr lang="en-US" dirty="0"/>
              <a:t>*: Value your health</a:t>
            </a:r>
            <a:br>
              <a:rPr lang="en-US" dirty="0"/>
            </a:b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[End of STRESS RESILIENCE portion of the LECTURE]</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44</a:t>
            </a:fld>
            <a:endParaRPr lang="en-US" dirty="0"/>
          </a:p>
        </p:txBody>
      </p:sp>
    </p:spTree>
    <p:extLst>
      <p:ext uri="{BB962C8B-B14F-4D97-AF65-F5344CB8AC3E}">
        <p14:creationId xmlns:p14="http://schemas.microsoft.com/office/powerpoint/2010/main" val="3042302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[Refer</a:t>
            </a:r>
            <a:r>
              <a:rPr lang="en-US" sz="1200" kern="1200" baseline="0" dirty="0">
                <a:solidFill>
                  <a:schemeClr val="tx1"/>
                </a:solidFill>
                <a:effectLst/>
                <a:latin typeface="+mn-lt"/>
                <a:ea typeface="+mn-ea"/>
                <a:cs typeface="+mn-cs"/>
              </a:rPr>
              <a:t> to HANDOUTS 2, Action Plan, and 6, Stress Training Checklist.]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[Organize participants into groups of two or three and instruct them to discuss the questions on the slide. Allow about three minutes.]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Remind participants to:]</a:t>
            </a:r>
          </a:p>
          <a:p>
            <a:pPr lvl="0"/>
            <a:r>
              <a:rPr lang="en-US" sz="1200" kern="1200" dirty="0">
                <a:solidFill>
                  <a:schemeClr val="tx1"/>
                </a:solidFill>
                <a:effectLst/>
                <a:latin typeface="+mn-lt"/>
                <a:ea typeface="+mn-ea"/>
                <a:cs typeface="+mn-cs"/>
              </a:rPr>
              <a:t>     [Commit to small, doable changes.]</a:t>
            </a:r>
          </a:p>
          <a:p>
            <a:r>
              <a:rPr lang="en-US" sz="1200" kern="1200" dirty="0">
                <a:solidFill>
                  <a:schemeClr val="tx1"/>
                </a:solidFill>
                <a:effectLst/>
                <a:latin typeface="+mn-lt"/>
                <a:ea typeface="+mn-ea"/>
                <a:cs typeface="+mn-cs"/>
              </a:rPr>
              <a:t>     [Use stress training to address the symptoms on their </a:t>
            </a:r>
            <a:r>
              <a:rPr lang="en-US" sz="1200" b="1" kern="1200" dirty="0">
                <a:solidFill>
                  <a:schemeClr val="tx1"/>
                </a:solidFill>
                <a:effectLst/>
                <a:latin typeface="+mn-lt"/>
                <a:ea typeface="+mn-ea"/>
                <a:cs typeface="+mn-cs"/>
              </a:rPr>
              <a:t>Stress Response Checklist</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[Discuss the questions as a full group.]</a:t>
            </a:r>
          </a:p>
          <a:p>
            <a:r>
              <a:rPr lang="en-US" sz="1200" kern="1200" dirty="0">
                <a:solidFill>
                  <a:schemeClr val="tx1"/>
                </a:solidFill>
                <a:effectLst/>
                <a:latin typeface="+mn-lt"/>
                <a:ea typeface="+mn-ea"/>
                <a:cs typeface="+mn-cs"/>
              </a:rPr>
              <a:t>[In addition:]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What is your biggest takeaway from the discussion about tolerance and resilience?</a:t>
            </a:r>
          </a:p>
          <a:p>
            <a:pPr lvl="0"/>
            <a:r>
              <a:rPr lang="en-US" sz="1200" kern="1200" dirty="0">
                <a:solidFill>
                  <a:schemeClr val="tx1"/>
                </a:solidFill>
                <a:effectLst/>
                <a:latin typeface="+mn-lt"/>
                <a:ea typeface="+mn-ea"/>
                <a:cs typeface="+mn-cs"/>
              </a:rPr>
              <a:t>?: How can these tools help make you a better leader overall?</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[Give participants a moment to add to their </a:t>
            </a:r>
            <a:r>
              <a:rPr lang="en-US" sz="1200" b="1" kern="1200" dirty="0">
                <a:solidFill>
                  <a:schemeClr val="tx1"/>
                </a:solidFill>
                <a:effectLst/>
                <a:latin typeface="+mn-lt"/>
                <a:ea typeface="+mn-ea"/>
                <a:cs typeface="+mn-cs"/>
              </a:rPr>
              <a:t>Action Plan</a:t>
            </a:r>
            <a:r>
              <a:rPr lang="en-US" sz="1200" kern="1200" dirty="0">
                <a:solidFill>
                  <a:schemeClr val="tx1"/>
                </a:solidFill>
                <a:effectLst/>
                <a:latin typeface="+mn-lt"/>
                <a:ea typeface="+mn-ea"/>
                <a:cs typeface="+mn-cs"/>
              </a:rPr>
              <a:t> (Handout 2) based on this discussion.]</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concludes our formal discussion about stress, but you will apply what you know about stress throughout the rest of the course.</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45</a:t>
            </a:fld>
            <a:endParaRPr lang="en-US" dirty="0"/>
          </a:p>
        </p:txBody>
      </p:sp>
    </p:spTree>
    <p:extLst>
      <p:ext uri="{BB962C8B-B14F-4D97-AF65-F5344CB8AC3E}">
        <p14:creationId xmlns:p14="http://schemas.microsoft.com/office/powerpoint/2010/main" val="35355213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[FIRST-PERSON ACCOUNT: VIDEO OR GUEST SPEAKER OPPORTUNITY]</a:t>
            </a:r>
          </a:p>
          <a:p>
            <a:r>
              <a:rPr lang="en-US" sz="1200" b="0" kern="1200" dirty="0">
                <a:solidFill>
                  <a:schemeClr val="tx1"/>
                </a:solidFill>
                <a:effectLst/>
                <a:latin typeface="+mn-lt"/>
                <a:ea typeface="+mn-ea"/>
                <a:cs typeface="+mn-cs"/>
              </a:rPr>
              <a:t>[See Facilitator Guide for interview questions appropriate for this point in the course.]</a:t>
            </a:r>
          </a:p>
          <a:p>
            <a:r>
              <a:rPr lang="en-US" sz="1200" b="0" kern="1200" dirty="0">
                <a:solidFill>
                  <a:schemeClr val="tx1"/>
                </a:solidFill>
                <a:effectLst/>
                <a:latin typeface="+mn-lt"/>
                <a:ea typeface="+mn-ea"/>
                <a:cs typeface="+mn-cs"/>
              </a:rPr>
              <a:t>[Unhide or replace</a:t>
            </a:r>
            <a:r>
              <a:rPr lang="en-US" sz="1200" b="0" kern="1200" baseline="0" dirty="0">
                <a:solidFill>
                  <a:schemeClr val="tx1"/>
                </a:solidFill>
                <a:effectLst/>
                <a:latin typeface="+mn-lt"/>
                <a:ea typeface="+mn-ea"/>
                <a:cs typeface="+mn-cs"/>
              </a:rPr>
              <a:t> this slide to insert video interview or guest speaker.]</a:t>
            </a:r>
          </a:p>
          <a:p>
            <a:r>
              <a:rPr lang="en-US" sz="1200" b="0" kern="1200" baseline="0" dirty="0">
                <a:solidFill>
                  <a:schemeClr val="tx1"/>
                </a:solidFill>
                <a:effectLst/>
                <a:latin typeface="+mn-lt"/>
                <a:ea typeface="+mn-ea"/>
                <a:cs typeface="+mn-cs"/>
              </a:rPr>
              <a:t>[Note that 5 minutes are allotted to the proposed agenda here; 25 total for all optional remarks.]</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46</a:t>
            </a:fld>
            <a:endParaRPr lang="en-US" dirty="0"/>
          </a:p>
        </p:txBody>
      </p:sp>
    </p:spTree>
    <p:extLst>
      <p:ext uri="{BB962C8B-B14F-4D97-AF65-F5344CB8AC3E}">
        <p14:creationId xmlns:p14="http://schemas.microsoft.com/office/powerpoint/2010/main" val="3972058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 – NEW SECTION</a:t>
            </a:r>
          </a:p>
          <a:p>
            <a:endParaRPr lang="en-US" dirty="0"/>
          </a:p>
          <a:p>
            <a:r>
              <a:rPr lang="en-US" sz="1200" kern="1200" dirty="0">
                <a:solidFill>
                  <a:schemeClr val="tx1"/>
                </a:solidFill>
                <a:effectLst/>
                <a:latin typeface="+mn-lt"/>
                <a:ea typeface="+mn-ea"/>
                <a:cs typeface="+mn-cs"/>
              </a:rPr>
              <a:t>Next, we’re going to apply what we know about stress to the process of making decisions in a crisis.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Given what we know about stress and its effects on our brains, how do you think stress can affect our ability to make decisions?</a:t>
            </a:r>
          </a:p>
          <a:p>
            <a:pPr lvl="0"/>
            <a:r>
              <a:rPr lang="en-US" sz="1200" kern="1200" dirty="0">
                <a:solidFill>
                  <a:schemeClr val="tx1"/>
                </a:solidFill>
                <a:effectLst/>
                <a:latin typeface="+mn-lt"/>
                <a:ea typeface="+mn-ea"/>
                <a:cs typeface="+mn-cs"/>
              </a:rPr>
              <a:t>=: Perceive new information selectively, and perhaps miss something important.</a:t>
            </a:r>
          </a:p>
          <a:p>
            <a:pPr lvl="0"/>
            <a:r>
              <a:rPr lang="en-US" sz="1200" kern="1200" dirty="0">
                <a:solidFill>
                  <a:schemeClr val="tx1"/>
                </a:solidFill>
                <a:effectLst/>
                <a:latin typeface="+mn-lt"/>
                <a:ea typeface="+mn-ea"/>
                <a:cs typeface="+mn-cs"/>
              </a:rPr>
              <a:t>=: Feel rushed and take shortcuts.</a:t>
            </a:r>
          </a:p>
          <a:p>
            <a:pPr lvl="0"/>
            <a:r>
              <a:rPr lang="en-US" sz="1200" kern="1200" dirty="0">
                <a:solidFill>
                  <a:schemeClr val="tx1"/>
                </a:solidFill>
                <a:effectLst/>
                <a:latin typeface="+mn-lt"/>
                <a:ea typeface="+mn-ea"/>
                <a:cs typeface="+mn-cs"/>
              </a:rPr>
              <a:t>=: Have difficulty concentrating and focusing.</a:t>
            </a:r>
          </a:p>
          <a:p>
            <a:pPr lvl="0"/>
            <a:r>
              <a:rPr lang="en-US" sz="1200" kern="1200" dirty="0">
                <a:solidFill>
                  <a:schemeClr val="tx1"/>
                </a:solidFill>
                <a:effectLst/>
                <a:latin typeface="+mn-lt"/>
                <a:ea typeface="+mn-ea"/>
                <a:cs typeface="+mn-cs"/>
              </a:rPr>
              <a:t>=: Get tunnel vision.</a:t>
            </a:r>
          </a:p>
          <a:p>
            <a:pPr lvl="0"/>
            <a:r>
              <a:rPr lang="en-US" sz="1200" kern="1200" dirty="0">
                <a:solidFill>
                  <a:schemeClr val="tx1"/>
                </a:solidFill>
                <a:effectLst/>
                <a:latin typeface="+mn-lt"/>
                <a:ea typeface="+mn-ea"/>
                <a:cs typeface="+mn-cs"/>
              </a:rPr>
              <a:t>=: Succumb to “groupthink.”</a:t>
            </a:r>
          </a:p>
          <a:p>
            <a:pPr lvl="0"/>
            <a:r>
              <a:rPr lang="en-US" sz="1200" kern="1200" dirty="0">
                <a:solidFill>
                  <a:schemeClr val="tx1"/>
                </a:solidFill>
                <a:effectLst/>
                <a:latin typeface="+mn-lt"/>
                <a:ea typeface="+mn-ea"/>
                <a:cs typeface="+mn-cs"/>
              </a:rPr>
              <a:t>=: Experience emotions that lead to conflict.</a:t>
            </a:r>
          </a:p>
          <a:p>
            <a:pPr marL="171450" lvl="0" indent="-171450">
              <a:buFont typeface="Arial" pitchFamily="34" charset="0"/>
              <a:buChar char="•"/>
            </a:pPr>
            <a:endParaRPr lang="en-US" sz="1200" kern="1200" dirty="0">
              <a:solidFill>
                <a:schemeClr val="tx1"/>
              </a:solidFill>
              <a:effectLst/>
              <a:latin typeface="+mn-lt"/>
              <a:ea typeface="+mn-ea"/>
              <a:cs typeface="+mn-cs"/>
            </a:endParaRPr>
          </a:p>
          <a:p>
            <a:pPr marL="0" lvl="0" indent="0">
              <a:buFont typeface="Arial" pitchFamily="34" charset="0"/>
              <a:buNone/>
            </a:pPr>
            <a:r>
              <a:rPr lang="en-US" sz="1200" kern="1200" dirty="0">
                <a:solidFill>
                  <a:schemeClr val="tx1"/>
                </a:solidFill>
                <a:effectLst/>
                <a:latin typeface="+mn-lt"/>
                <a:ea typeface="+mn-ea"/>
                <a:cs typeface="+mn-cs"/>
              </a:rPr>
              <a:t>Stress makes it harder to make decisions, just when we need our decision-making abilities the most. There are ways to support good decision making, even under stress. </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48</a:t>
            </a:fld>
            <a:endParaRPr lang="en-US" dirty="0"/>
          </a:p>
        </p:txBody>
      </p:sp>
    </p:spTree>
    <p:extLst>
      <p:ext uri="{BB962C8B-B14F-4D97-AF65-F5344CB8AC3E}">
        <p14:creationId xmlns:p14="http://schemas.microsoft.com/office/powerpoint/2010/main" val="3287976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how to make better decisions in</a:t>
            </a:r>
            <a:r>
              <a:rPr lang="en-US" baseline="0" dirty="0"/>
              <a:t> a crisis</a:t>
            </a:r>
            <a:r>
              <a:rPr lang="en-US" dirty="0"/>
              <a:t>, let’s look at two</a:t>
            </a:r>
            <a:r>
              <a:rPr lang="en-US" baseline="0" dirty="0"/>
              <a:t> decision-making models: one that is used traditionally, and one that applies to crisis conditions. This is the traditional model.</a:t>
            </a:r>
          </a:p>
          <a:p>
            <a:endParaRPr lang="en-US" baseline="0" dirty="0"/>
          </a:p>
          <a:p>
            <a:r>
              <a:rPr lang="en-US" baseline="0" dirty="0"/>
              <a:t>This model is based on the skills-rules-knowledge (or SRK) model that you have seen in relation to error control.</a:t>
            </a:r>
          </a:p>
          <a:p>
            <a:endParaRPr lang="en-US" baseline="0" dirty="0"/>
          </a:p>
          <a:p>
            <a:r>
              <a:rPr lang="en-US" baseline="0" dirty="0"/>
              <a:t>[Refer to HANDOUT 7-A: Decision Making: A Traditional View]</a:t>
            </a:r>
          </a:p>
          <a:p>
            <a:endParaRPr lang="en-US" baseline="0" dirty="0"/>
          </a:p>
          <a:p>
            <a:r>
              <a:rPr lang="en-US" baseline="0" dirty="0"/>
              <a:t>[Walk through the diagram on each of the three levels. For each level point out:</a:t>
            </a:r>
          </a:p>
          <a:p>
            <a:r>
              <a:rPr lang="en-US" baseline="0" dirty="0"/>
              <a:t>      Reliability (Very high, high, moderate)</a:t>
            </a:r>
          </a:p>
          <a:p>
            <a:r>
              <a:rPr lang="en-US" baseline="0" dirty="0"/>
              <a:t>      Place on the Intuitive vs. Rational scale</a:t>
            </a:r>
          </a:p>
          <a:p>
            <a:r>
              <a:rPr lang="en-US" baseline="0" dirty="0"/>
              <a:t>      Provided examples</a:t>
            </a:r>
          </a:p>
          <a:p>
            <a:r>
              <a:rPr lang="en-US" baseline="0" dirty="0"/>
              <a:t>      Examples from participants.]</a:t>
            </a:r>
          </a:p>
        </p:txBody>
      </p:sp>
      <p:sp>
        <p:nvSpPr>
          <p:cNvPr id="4" name="Slide Number Placeholder 3"/>
          <p:cNvSpPr>
            <a:spLocks noGrp="1"/>
          </p:cNvSpPr>
          <p:nvPr>
            <p:ph type="sldNum" sz="quarter" idx="10"/>
          </p:nvPr>
        </p:nvSpPr>
        <p:spPr/>
        <p:txBody>
          <a:bodyPr/>
          <a:lstStyle/>
          <a:p>
            <a:fld id="{4927E730-7074-42A5-8FD1-C33B2AD033C7}"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4233651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 Where do crisis decisions fall on the S-R-K model?</a:t>
            </a:r>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any answer; during a crisis, there are benefits of both rational and intuitive decision making.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Point out that there are benefits to each approach.]</a:t>
            </a:r>
          </a:p>
          <a:p>
            <a:pPr marL="0" indent="0">
              <a:buNone/>
            </a:pPr>
            <a:endParaRPr lang="en-US" dirty="0"/>
          </a:p>
          <a:p>
            <a:pPr marL="0" indent="0">
              <a:buNone/>
            </a:pPr>
            <a:r>
              <a:rPr lang="en-US" dirty="0"/>
              <a:t>Let’s look at both rational and intuitive methods.</a:t>
            </a:r>
          </a:p>
        </p:txBody>
      </p:sp>
      <p:sp>
        <p:nvSpPr>
          <p:cNvPr id="4" name="Slide Number Placeholder 3"/>
          <p:cNvSpPr>
            <a:spLocks noGrp="1"/>
          </p:cNvSpPr>
          <p:nvPr>
            <p:ph type="sldNum" sz="quarter" idx="10"/>
          </p:nvPr>
        </p:nvSpPr>
        <p:spPr/>
        <p:txBody>
          <a:bodyPr/>
          <a:lstStyle/>
          <a:p>
            <a:fld id="{F2A52A3C-B083-48E6-8A02-429A4C73FC7A}" type="slidenum">
              <a:rPr lang="en-US" smtClean="0"/>
              <a:t>50</a:t>
            </a:fld>
            <a:endParaRPr lang="en-US" dirty="0"/>
          </a:p>
        </p:txBody>
      </p:sp>
    </p:spTree>
    <p:extLst>
      <p:ext uri="{BB962C8B-B14F-4D97-AF65-F5344CB8AC3E}">
        <p14:creationId xmlns:p14="http://schemas.microsoft.com/office/powerpoint/2010/main" val="20497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many methods for making a rational decision, especially with a team.  The method illustrated here is typical.</a:t>
            </a:r>
          </a:p>
          <a:p>
            <a:endParaRPr lang="en-US" baseline="0" dirty="0"/>
          </a:p>
          <a:p>
            <a:r>
              <a:rPr lang="en-US" baseline="0" dirty="0"/>
              <a:t>?: What are the benefits of this method? Why would you want to use this method in a crisis?</a:t>
            </a:r>
          </a:p>
          <a:p>
            <a:r>
              <a:rPr lang="en-US" baseline="0" dirty="0"/>
              <a:t>=: T</a:t>
            </a:r>
            <a:r>
              <a:rPr lang="en-US" sz="1200" kern="1200" dirty="0">
                <a:solidFill>
                  <a:schemeClr val="tx1"/>
                </a:solidFill>
                <a:effectLst/>
                <a:latin typeface="+mn-lt"/>
                <a:ea typeface="+mn-ea"/>
                <a:cs typeface="+mn-cs"/>
              </a:rPr>
              <a:t>o overcome stress</a:t>
            </a:r>
          </a:p>
          <a:p>
            <a:r>
              <a:rPr lang="en-US" sz="1200" kern="1200" dirty="0">
                <a:solidFill>
                  <a:schemeClr val="tx1"/>
                </a:solidFill>
                <a:effectLst/>
                <a:latin typeface="+mn-lt"/>
                <a:ea typeface="+mn-ea"/>
                <a:cs typeface="+mn-cs"/>
              </a:rPr>
              <a:t>=: Avoid overlooking good options</a:t>
            </a:r>
          </a:p>
          <a:p>
            <a:r>
              <a:rPr lang="en-US" sz="1200" kern="1200" dirty="0">
                <a:solidFill>
                  <a:schemeClr val="tx1"/>
                </a:solidFill>
                <a:effectLst/>
                <a:latin typeface="+mn-lt"/>
                <a:ea typeface="+mn-ea"/>
                <a:cs typeface="+mn-cs"/>
              </a:rPr>
              <a:t>=: Arrive at the best possible decision among all the options</a:t>
            </a:r>
          </a:p>
          <a:p>
            <a:r>
              <a:rPr lang="en-US" sz="1200" kern="1200" dirty="0">
                <a:solidFill>
                  <a:schemeClr val="tx1"/>
                </a:solidFill>
                <a:effectLst/>
                <a:latin typeface="+mn-lt"/>
                <a:ea typeface="+mn-ea"/>
                <a:cs typeface="+mn-cs"/>
              </a:rPr>
              <a:t>=: Be able to justify the decision later</a:t>
            </a:r>
            <a:endParaRPr lang="en-US" dirty="0"/>
          </a:p>
          <a:p>
            <a:endParaRPr lang="en-US" dirty="0"/>
          </a:p>
          <a:p>
            <a:r>
              <a:rPr lang="en-US" dirty="0"/>
              <a:t>?: What are the drawbacks and risks of this process during a crisis?</a:t>
            </a:r>
          </a:p>
          <a:p>
            <a:r>
              <a:rPr lang="en-US" sz="1200" kern="1200" dirty="0">
                <a:solidFill>
                  <a:schemeClr val="tx1"/>
                </a:solidFill>
                <a:effectLst/>
                <a:latin typeface="+mn-lt"/>
                <a:ea typeface="+mn-ea"/>
                <a:cs typeface="+mn-cs"/>
              </a:rPr>
              <a:t>=: </a:t>
            </a:r>
            <a:r>
              <a:rPr lang="en-US" dirty="0"/>
              <a:t>Time-consuming</a:t>
            </a:r>
          </a:p>
          <a:p>
            <a:r>
              <a:rPr lang="en-US" sz="1200" kern="1200" dirty="0">
                <a:solidFill>
                  <a:schemeClr val="tx1"/>
                </a:solidFill>
                <a:effectLst/>
                <a:latin typeface="+mn-lt"/>
                <a:ea typeface="+mn-ea"/>
                <a:cs typeface="+mn-cs"/>
              </a:rPr>
              <a:t>=: </a:t>
            </a:r>
            <a:r>
              <a:rPr lang="en-US" dirty="0"/>
              <a:t>Lends itself to getting stuck</a:t>
            </a:r>
          </a:p>
          <a:p>
            <a:r>
              <a:rPr lang="en-US" sz="1200" kern="1200" dirty="0">
                <a:solidFill>
                  <a:schemeClr val="tx1"/>
                </a:solidFill>
                <a:effectLst/>
                <a:latin typeface="+mn-lt"/>
                <a:ea typeface="+mn-ea"/>
                <a:cs typeface="+mn-cs"/>
              </a:rPr>
              <a:t>=: </a:t>
            </a:r>
            <a:r>
              <a:rPr lang="en-US" dirty="0"/>
              <a:t>Requires complete and accurate information</a:t>
            </a:r>
          </a:p>
          <a:p>
            <a:r>
              <a:rPr lang="en-US" sz="1200" kern="1200" dirty="0">
                <a:solidFill>
                  <a:schemeClr val="tx1"/>
                </a:solidFill>
                <a:effectLst/>
                <a:latin typeface="+mn-lt"/>
                <a:ea typeface="+mn-ea"/>
                <a:cs typeface="+mn-cs"/>
              </a:rPr>
              <a:t>=: </a:t>
            </a:r>
            <a:r>
              <a:rPr lang="en-US" dirty="0"/>
              <a:t>Not tolerant of volatility and ambiguity</a:t>
            </a:r>
          </a:p>
          <a:p>
            <a:r>
              <a:rPr lang="en-US" sz="1200" kern="1200" dirty="0">
                <a:solidFill>
                  <a:schemeClr val="tx1"/>
                </a:solidFill>
                <a:effectLst/>
                <a:latin typeface="+mn-lt"/>
                <a:ea typeface="+mn-ea"/>
                <a:cs typeface="+mn-cs"/>
              </a:rPr>
              <a:t>=: </a:t>
            </a:r>
            <a:r>
              <a:rPr lang="en-US" dirty="0"/>
              <a:t>Less reliable than intuitive decision making</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51</a:t>
            </a:fld>
            <a:endParaRPr lang="en-US" dirty="0"/>
          </a:p>
        </p:txBody>
      </p:sp>
    </p:spTree>
    <p:extLst>
      <p:ext uri="{BB962C8B-B14F-4D97-AF65-F5344CB8AC3E}">
        <p14:creationId xmlns:p14="http://schemas.microsoft.com/office/powerpoint/2010/main" val="8228889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let’s look at intuitive decision</a:t>
            </a:r>
            <a:r>
              <a:rPr lang="en-US" baseline="0" dirty="0"/>
              <a:t> making. This is the kind of decision where people get an idea in a flash, and they are very confident they are right. Sometimes they don’t even know why. </a:t>
            </a:r>
          </a:p>
          <a:p>
            <a:endParaRPr lang="en-US" baseline="0" dirty="0"/>
          </a:p>
          <a:p>
            <a:r>
              <a:rPr lang="en-US" baseline="0" dirty="0"/>
              <a:t>?: </a:t>
            </a:r>
            <a:r>
              <a:rPr lang="en-US" sz="1200" kern="1200" dirty="0">
                <a:solidFill>
                  <a:schemeClr val="tx1"/>
                </a:solidFill>
                <a:effectLst/>
                <a:latin typeface="+mn-lt"/>
                <a:ea typeface="+mn-ea"/>
                <a:cs typeface="+mn-cs"/>
              </a:rPr>
              <a:t>Has this happened to you? Or have you watched others decide and act intuitively?</a:t>
            </a:r>
          </a:p>
          <a:p>
            <a:endParaRPr lang="en-US" baseline="0" dirty="0"/>
          </a:p>
          <a:p>
            <a:r>
              <a:rPr lang="en-US" dirty="0"/>
              <a:t>?: What are the benefits? </a:t>
            </a:r>
          </a:p>
          <a:p>
            <a:r>
              <a:rPr lang="en-US" dirty="0"/>
              <a:t>=: Faster</a:t>
            </a:r>
          </a:p>
          <a:p>
            <a:r>
              <a:rPr lang="en-US" dirty="0"/>
              <a:t>=: More reliable (if the skill or rule is properly matched to the</a:t>
            </a:r>
            <a:r>
              <a:rPr lang="en-US" baseline="0" dirty="0"/>
              <a:t> situation)</a:t>
            </a:r>
          </a:p>
          <a:p>
            <a:endParaRPr lang="en-US" baseline="0" dirty="0"/>
          </a:p>
          <a:p>
            <a:r>
              <a:rPr lang="en-US" baseline="0" dirty="0"/>
              <a:t>?: What are the drawbacks and risks?</a:t>
            </a:r>
          </a:p>
          <a:p>
            <a:r>
              <a:rPr lang="en-US" baseline="0" dirty="0"/>
              <a:t>=: You can’t always defend the logic</a:t>
            </a:r>
          </a:p>
          <a:p>
            <a:r>
              <a:rPr lang="en-US" baseline="0" dirty="0"/>
              <a:t>=: No one can test it</a:t>
            </a:r>
          </a:p>
          <a:p>
            <a:r>
              <a:rPr lang="en-US" baseline="0" dirty="0"/>
              <a:t>=: There is no teamwork; it is one person’s opinion</a:t>
            </a:r>
            <a:endParaRPr lang="en-US" dirty="0"/>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52</a:t>
            </a:fld>
            <a:endParaRPr lang="en-US" dirty="0"/>
          </a:p>
        </p:txBody>
      </p:sp>
    </p:spTree>
    <p:extLst>
      <p:ext uri="{BB962C8B-B14F-4D97-AF65-F5344CB8AC3E}">
        <p14:creationId xmlns:p14="http://schemas.microsoft.com/office/powerpoint/2010/main" val="480155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has four parts:</a:t>
            </a:r>
          </a:p>
          <a:p>
            <a:endParaRPr lang="en-US" dirty="0"/>
          </a:p>
          <a:p>
            <a:r>
              <a:rPr lang="en-US" dirty="0"/>
              <a:t>[Read and elaborate. One sentence for each item is sufficient.]</a:t>
            </a:r>
          </a:p>
          <a:p>
            <a:endParaRPr lang="en-US" dirty="0"/>
          </a:p>
          <a:p>
            <a:r>
              <a:rPr lang="en-US" sz="1200" dirty="0"/>
              <a:t>*: Effects of Stress</a:t>
            </a:r>
          </a:p>
          <a:p>
            <a:endParaRPr lang="en-US" sz="1200" dirty="0"/>
          </a:p>
          <a:p>
            <a:r>
              <a:rPr lang="en-US" sz="1200" dirty="0"/>
              <a:t>*: Stress Training</a:t>
            </a:r>
          </a:p>
          <a:p>
            <a:endParaRPr lang="en-US" sz="1200" dirty="0"/>
          </a:p>
          <a:p>
            <a:r>
              <a:rPr lang="en-US" sz="1200" dirty="0"/>
              <a:t>*: Decision Making Under Crisis</a:t>
            </a:r>
          </a:p>
          <a:p>
            <a:endParaRPr lang="en-US" sz="1200" dirty="0"/>
          </a:p>
          <a:p>
            <a:r>
              <a:rPr lang="en-US" sz="1200" dirty="0"/>
              <a:t>*: Crisis Leadership</a:t>
            </a:r>
          </a:p>
          <a:p>
            <a:endParaRPr lang="en-US" dirty="0"/>
          </a:p>
          <a:p>
            <a:r>
              <a:rPr lang="en-US" dirty="0"/>
              <a:t>By the time we cover this material, you will have new ideas to apply to the Practical Exercise.</a:t>
            </a:r>
            <a:r>
              <a:rPr lang="en-US" baseline="0" dirty="0"/>
              <a:t>.</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5</a:t>
            </a:fld>
            <a:endParaRPr lang="en-US" dirty="0"/>
          </a:p>
        </p:txBody>
      </p:sp>
    </p:spTree>
    <p:extLst>
      <p:ext uri="{BB962C8B-B14F-4D97-AF65-F5344CB8AC3E}">
        <p14:creationId xmlns:p14="http://schemas.microsoft.com/office/powerpoint/2010/main" val="597140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observed wildfire firefighters and discovered that they take advantage of both rules and knowledge when they are under pressure in a dangerous situation.</a:t>
            </a:r>
          </a:p>
          <a:p>
            <a:endParaRPr lang="en-US" dirty="0"/>
          </a:p>
          <a:p>
            <a:r>
              <a:rPr lang="en-US" dirty="0"/>
              <a:t>[</a:t>
            </a:r>
            <a:r>
              <a:rPr lang="en-US" sz="1200" kern="1200" dirty="0">
                <a:solidFill>
                  <a:schemeClr val="tx1"/>
                </a:solidFill>
                <a:effectLst/>
                <a:latin typeface="+mn-lt"/>
                <a:ea typeface="+mn-ea"/>
                <a:cs typeface="+mn-cs"/>
              </a:rPr>
              <a:t>Throughout this lecture, stress that recognition-primed decision making is the natural way that experienced people apply their experience. This is a process they already use, and should be aware of.]</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53</a:t>
            </a:fld>
            <a:endParaRPr lang="en-US" dirty="0"/>
          </a:p>
        </p:txBody>
      </p:sp>
    </p:spTree>
    <p:extLst>
      <p:ext uri="{BB962C8B-B14F-4D97-AF65-F5344CB8AC3E}">
        <p14:creationId xmlns:p14="http://schemas.microsoft.com/office/powerpoint/2010/main" val="10706524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technique is called</a:t>
            </a:r>
            <a:r>
              <a:rPr lang="en-US" baseline="0" dirty="0"/>
              <a:t> “recognition-primed decision making” because it relies on the decision maker’s ability to recognize patterns and cues.</a:t>
            </a:r>
          </a:p>
          <a:p>
            <a:endParaRPr lang="en-US" baseline="0" dirty="0"/>
          </a:p>
          <a:p>
            <a:r>
              <a:rPr lang="en-US" baseline="0" dirty="0"/>
              <a:t>[Walk through the diagram at a high level using the numbered steps.]</a:t>
            </a: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t>[Refer to HANDOUT 7-B: Recognition-Primed Decision Making]</a:t>
            </a:r>
          </a:p>
          <a:p>
            <a:endParaRPr lang="en-US" baseline="0" dirty="0"/>
          </a:p>
          <a:p>
            <a:r>
              <a:rPr lang="en-US" baseline="0" dirty="0"/>
              <a:t>[Note: Shortly, you will explain Sensemaking, Mental Simulation, and Questioning in more detail.]</a:t>
            </a:r>
          </a:p>
          <a:p>
            <a:endParaRPr lang="en-US" baseline="0" dirty="0"/>
          </a:p>
          <a:p>
            <a:r>
              <a:rPr lang="en-US" baseline="0" dirty="0"/>
              <a:t>It’s important to remember that this is the way people under pressure actually make decisions.</a:t>
            </a:r>
          </a:p>
          <a:p>
            <a:r>
              <a:rPr lang="en-US" baseline="0" dirty="0"/>
              <a:t>It is not a technique you have to learn—you already use it.</a:t>
            </a:r>
            <a:endParaRPr lang="en-US" dirty="0"/>
          </a:p>
        </p:txBody>
      </p:sp>
      <p:sp>
        <p:nvSpPr>
          <p:cNvPr id="4" name="Slide Number Placeholder 3"/>
          <p:cNvSpPr>
            <a:spLocks noGrp="1"/>
          </p:cNvSpPr>
          <p:nvPr>
            <p:ph type="sldNum" sz="quarter" idx="10"/>
          </p:nvPr>
        </p:nvSpPr>
        <p:spPr/>
        <p:txBody>
          <a:bodyPr/>
          <a:lstStyle/>
          <a:p>
            <a:fld id="{4927E730-7074-42A5-8FD1-C33B2AD033C7}"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42336514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a:t>Sensemaking is a process of its own, and it has been gaining the attention of the military, first-responder organizations,</a:t>
            </a:r>
            <a:r>
              <a:rPr lang="en-US" i="0" baseline="0" dirty="0"/>
              <a:t> and business schools.</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t>It is the process of collecting and sorting out new information to develop situational awareness.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t>[Walk through the steps in the diagram.]</a:t>
            </a: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t>[Refer to HANDOUT 7-B: Recognition-Primed Decision Making]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t>[Point out that the recognize step is on the rules level, relying on pattern recognition and intuition.]</a:t>
            </a: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t>[You will cover questioning in more detail shortly.]</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55</a:t>
            </a:fld>
            <a:endParaRPr lang="en-US" dirty="0"/>
          </a:p>
        </p:txBody>
      </p:sp>
    </p:spTree>
    <p:extLst>
      <p:ext uri="{BB962C8B-B14F-4D97-AF65-F5344CB8AC3E}">
        <p14:creationId xmlns:p14="http://schemas.microsoft.com/office/powerpoint/2010/main" val="3379989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decision maker has made sense of a situation, a course of action usually comes</a:t>
            </a:r>
            <a:r>
              <a:rPr lang="en-US" baseline="0" dirty="0"/>
              <a:t> to mind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intuitively and spontaneously. It’s important to note that these fast, intuitive decisions are not optimized or proven. </a:t>
            </a:r>
          </a:p>
          <a:p>
            <a:r>
              <a:rPr lang="en-US" baseline="0" dirty="0"/>
              <a:t>*: They are just good enough to get the job done. </a:t>
            </a:r>
          </a:p>
          <a:p>
            <a:endParaRPr lang="en-US" baseline="0" dirty="0"/>
          </a:p>
          <a:p>
            <a:r>
              <a:rPr lang="en-US" baseline="0" dirty="0"/>
              <a:t>In a crisis, you probably won’t have all the facts at your disposal anyway, so a “good enough” decision might be the best you can do.</a:t>
            </a:r>
          </a:p>
          <a:p>
            <a:r>
              <a:rPr lang="en-US" baseline="0" dirty="0"/>
              <a:t>It is usually better to take action with a “good enough” course of action than it is to wait.</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56</a:t>
            </a:fld>
            <a:endParaRPr lang="en-US" dirty="0"/>
          </a:p>
        </p:txBody>
      </p:sp>
    </p:spTree>
    <p:extLst>
      <p:ext uri="{BB962C8B-B14F-4D97-AF65-F5344CB8AC3E}">
        <p14:creationId xmlns:p14="http://schemas.microsoft.com/office/powerpoint/2010/main" val="1527687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example: US Airways Flight 1549, which landed in the Hudson River just a few minutes after takeoff, after birds had flown into both engines.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this video begins, pilots in a simulator are going through the timeline of the event, starting when the</a:t>
            </a:r>
            <a:r>
              <a:rPr lang="en-US" sz="1200" kern="1200" baseline="0" dirty="0">
                <a:solidFill>
                  <a:schemeClr val="tx1"/>
                </a:solidFill>
                <a:effectLst/>
                <a:latin typeface="+mn-lt"/>
                <a:ea typeface="+mn-ea"/>
                <a:cs typeface="+mn-cs"/>
              </a:rPr>
              <a:t> engines have failed.</a:t>
            </a:r>
          </a:p>
          <a:p>
            <a:endParaRPr lang="en-US" sz="1200"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Start video by clicking button in lower right. The video will automatically begin at 10:00. </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needed, use this URL: </a:t>
            </a:r>
            <a:r>
              <a:rPr lang="en-US" dirty="0">
                <a:hlinkClick r:id="rId3"/>
              </a:rPr>
              <a:t>https://www.youtube.com/watch?v=5SL1A2d2e7M&amp;t=10m00s</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[End at approximately 13:30 after Sullenberger says: “…was the river.”]</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How did Sullenberger apply the models we just discussed?</a:t>
            </a:r>
          </a:p>
          <a:p>
            <a:pPr lvl="0"/>
            <a:r>
              <a:rPr lang="en-US" sz="1200" kern="1200" dirty="0">
                <a:solidFill>
                  <a:schemeClr val="tx1"/>
                </a:solidFill>
                <a:effectLst/>
                <a:latin typeface="+mn-lt"/>
                <a:ea typeface="+mn-ea"/>
                <a:cs typeface="+mn-cs"/>
              </a:rPr>
              <a:t>=: They used sensemaking to gain situational awareness and clarify their options.</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Sullenberger</a:t>
            </a:r>
            <a:r>
              <a:rPr lang="en-US" sz="1200" kern="1200" dirty="0">
                <a:solidFill>
                  <a:schemeClr val="tx1"/>
                </a:solidFill>
                <a:effectLst/>
                <a:latin typeface="+mn-lt"/>
                <a:ea typeface="+mn-ea"/>
                <a:cs typeface="+mn-cs"/>
              </a:rPr>
              <a:t> used recognition-primed decision making to identify the river as the only place he could land.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desired, walk through the </a:t>
            </a:r>
            <a:r>
              <a:rPr lang="en-US" sz="1200" b="1" kern="1200" dirty="0">
                <a:solidFill>
                  <a:schemeClr val="tx1"/>
                </a:solidFill>
                <a:effectLst/>
                <a:latin typeface="+mn-lt"/>
                <a:ea typeface="+mn-ea"/>
                <a:cs typeface="+mn-cs"/>
              </a:rPr>
              <a:t>Recognition-Primed Decision Making</a:t>
            </a:r>
            <a:r>
              <a:rPr lang="en-US" sz="1200" kern="1200" dirty="0">
                <a:solidFill>
                  <a:schemeClr val="tx1"/>
                </a:solidFill>
                <a:effectLst/>
                <a:latin typeface="+mn-lt"/>
                <a:ea typeface="+mn-ea"/>
                <a:cs typeface="+mn-cs"/>
              </a:rPr>
              <a:t> diagram (Handout 7–B) while discussing </a:t>
            </a:r>
            <a:r>
              <a:rPr lang="en-US" sz="1200" kern="1200" dirty="0" err="1">
                <a:solidFill>
                  <a:schemeClr val="tx1"/>
                </a:solidFill>
                <a:effectLst/>
                <a:latin typeface="+mn-lt"/>
                <a:ea typeface="+mn-ea"/>
                <a:cs typeface="+mn-cs"/>
              </a:rPr>
              <a:t>Sullenberger’s</a:t>
            </a:r>
            <a:r>
              <a:rPr lang="en-US" sz="1200" kern="1200" dirty="0">
                <a:solidFill>
                  <a:schemeClr val="tx1"/>
                </a:solidFill>
                <a:effectLst/>
                <a:latin typeface="+mn-lt"/>
                <a:ea typeface="+mn-ea"/>
                <a:cs typeface="+mn-cs"/>
              </a:rPr>
              <a:t> course of action.]</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57</a:t>
            </a:fld>
            <a:endParaRPr lang="en-US" dirty="0"/>
          </a:p>
        </p:txBody>
      </p:sp>
    </p:spTree>
    <p:extLst>
      <p:ext uri="{BB962C8B-B14F-4D97-AF65-F5344CB8AC3E}">
        <p14:creationId xmlns:p14="http://schemas.microsoft.com/office/powerpoint/2010/main" val="427961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Sullenberger chose the river to land on, he was certainly going through a simulation of the landing in his mind, so that he would be ready to</a:t>
            </a:r>
            <a:r>
              <a:rPr lang="en-US" baseline="0" dirty="0"/>
              <a:t> perform.</a:t>
            </a:r>
          </a:p>
          <a:p>
            <a:endParaRPr lang="en-US" baseline="0" dirty="0"/>
          </a:p>
          <a:p>
            <a:r>
              <a:rPr lang="en-US" baseline="0" dirty="0"/>
              <a:t>Decision makers naturally create a simulation of the course of action in their minds, going over:</a:t>
            </a:r>
          </a:p>
          <a:p>
            <a:r>
              <a:rPr lang="en-US" baseline="0" dirty="0"/>
              <a:t>*: How to implement the course of action</a:t>
            </a:r>
          </a:p>
          <a:p>
            <a:r>
              <a:rPr lang="en-US" baseline="0" dirty="0"/>
              <a:t>*: What to expect</a:t>
            </a:r>
          </a:p>
          <a:p>
            <a:r>
              <a:rPr lang="en-US" baseline="0" dirty="0"/>
              <a:t>*: What surprises to look for</a:t>
            </a:r>
          </a:p>
          <a:p>
            <a:r>
              <a:rPr lang="en-US" baseline="0" dirty="0"/>
              <a:t>*: The possible outcomes</a:t>
            </a:r>
          </a:p>
          <a:p>
            <a:endParaRPr lang="en-US" baseline="0" dirty="0"/>
          </a:p>
          <a:p>
            <a:r>
              <a:rPr lang="en-US" baseline="0" dirty="0"/>
              <a:t>?: What mental simulations have you run when making a decision?</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58</a:t>
            </a:fld>
            <a:endParaRPr lang="en-US" dirty="0"/>
          </a:p>
        </p:txBody>
      </p:sp>
    </p:spTree>
    <p:extLst>
      <p:ext uri="{BB962C8B-B14F-4D97-AF65-F5344CB8AC3E}">
        <p14:creationId xmlns:p14="http://schemas.microsoft.com/office/powerpoint/2010/main" val="20819093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sensemaking and decision-making models have a step for questioning. This is where you</a:t>
            </a:r>
            <a:r>
              <a:rPr lang="en-US" baseline="0" dirty="0"/>
              <a:t> check and test your thinking, when you have time. Preferably, you will have a peer or a team to help you.</a:t>
            </a:r>
          </a:p>
          <a:p>
            <a:endParaRPr lang="en-US" baseline="0" dirty="0"/>
          </a:p>
          <a:p>
            <a:r>
              <a:rPr lang="en-US" baseline="0" dirty="0"/>
              <a:t>[Refer to HANDOUT 8-A: Questioning to Support Decision Making.]</a:t>
            </a:r>
          </a:p>
          <a:p>
            <a:r>
              <a:rPr lang="en-US" baseline="0" dirty="0"/>
              <a:t>[Walk through the checks listed.] </a:t>
            </a:r>
          </a:p>
          <a:p>
            <a:endParaRPr lang="en-US" baseline="0" dirty="0"/>
          </a:p>
          <a:p>
            <a:r>
              <a:rPr lang="en-US" sz="1200" kern="1200" dirty="0">
                <a:solidFill>
                  <a:schemeClr val="tx1"/>
                </a:solidFill>
                <a:effectLst/>
                <a:latin typeface="+mn-lt"/>
                <a:ea typeface="+mn-ea"/>
                <a:cs typeface="+mn-cs"/>
              </a:rPr>
              <a:t>Note that the questioning step is meant to be rapid, even if other people are involved. </a:t>
            </a:r>
          </a:p>
          <a:p>
            <a:r>
              <a:rPr lang="en-US" sz="1200" kern="1200" dirty="0">
                <a:solidFill>
                  <a:schemeClr val="tx1"/>
                </a:solidFill>
                <a:effectLst/>
                <a:latin typeface="+mn-lt"/>
                <a:ea typeface="+mn-ea"/>
                <a:cs typeface="+mn-cs"/>
              </a:rPr>
              <a:t>Be careful of the items in the “Avoid” column, which can bog you down or cloud your judgment.</a:t>
            </a:r>
          </a:p>
          <a:p>
            <a:endParaRPr lang="en-US" baseline="0" dirty="0"/>
          </a:p>
          <a:p>
            <a:r>
              <a:rPr lang="en-US" baseline="0" dirty="0"/>
              <a:t>[Instruct participants to read the HANDOUT 8-B: Thinking Traps to Avoid on their own.]</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59</a:t>
            </a:fld>
            <a:endParaRPr lang="en-US" dirty="0"/>
          </a:p>
        </p:txBody>
      </p:sp>
    </p:spTree>
    <p:extLst>
      <p:ext uri="{BB962C8B-B14F-4D97-AF65-F5344CB8AC3E}">
        <p14:creationId xmlns:p14="http://schemas.microsoft.com/office/powerpoint/2010/main" val="18922178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have you made a recognition-primed decision on the job?</a:t>
            </a:r>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Prepare an example of your own.]</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60</a:t>
            </a:fld>
            <a:endParaRPr lang="en-US" dirty="0"/>
          </a:p>
        </p:txBody>
      </p:sp>
    </p:spTree>
    <p:extLst>
      <p:ext uri="{BB962C8B-B14F-4D97-AF65-F5344CB8AC3E}">
        <p14:creationId xmlns:p14="http://schemas.microsoft.com/office/powerpoint/2010/main" val="8507727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 What are the </a:t>
            </a:r>
            <a:r>
              <a:rPr lang="en-US" sz="1200" kern="1200" dirty="0">
                <a:solidFill>
                  <a:schemeClr val="tx1"/>
                </a:solidFill>
                <a:effectLst/>
                <a:latin typeface="+mn-lt"/>
                <a:ea typeface="+mn-ea"/>
                <a:cs typeface="+mn-cs"/>
              </a:rPr>
              <a:t>top three methods for improving your intuition? </a:t>
            </a:r>
          </a:p>
          <a:p>
            <a:endParaRPr lang="en-US" sz="1200" kern="1200" dirty="0">
              <a:solidFill>
                <a:schemeClr val="tx1"/>
              </a:solidFill>
              <a:effectLst/>
              <a:latin typeface="+mn-lt"/>
              <a:ea typeface="+mn-ea"/>
              <a:cs typeface="+mn-cs"/>
            </a:endParaRPr>
          </a:p>
          <a:p>
            <a:pPr marL="0" indent="0">
              <a:buFont typeface="Arial" pitchFamily="34" charset="0"/>
              <a:buNone/>
            </a:pPr>
            <a:r>
              <a:rPr lang="en-US" sz="1200" kern="1200" dirty="0">
                <a:solidFill>
                  <a:schemeClr val="tx1"/>
                </a:solidFill>
                <a:effectLst/>
                <a:latin typeface="+mn-lt"/>
                <a:ea typeface="+mn-ea"/>
                <a:cs typeface="+mn-cs"/>
              </a:rPr>
              <a:t>*: Training,</a:t>
            </a:r>
          </a:p>
          <a:p>
            <a:pPr marL="0" indent="0">
              <a:buFont typeface="Arial" pitchFamily="34" charset="0"/>
              <a:buNone/>
            </a:pPr>
            <a:r>
              <a:rPr lang="en-US" sz="1200" kern="1200" dirty="0">
                <a:solidFill>
                  <a:schemeClr val="tx1"/>
                </a:solidFill>
                <a:effectLst/>
                <a:latin typeface="+mn-lt"/>
                <a:ea typeface="+mn-ea"/>
                <a:cs typeface="+mn-cs"/>
              </a:rPr>
              <a:t>*: Training, and </a:t>
            </a:r>
          </a:p>
          <a:p>
            <a:pPr marL="0" indent="0">
              <a:buFont typeface="Arial" pitchFamily="34" charset="0"/>
              <a:buNone/>
            </a:pPr>
            <a:r>
              <a:rPr lang="en-US" sz="1200" kern="1200" dirty="0">
                <a:solidFill>
                  <a:schemeClr val="tx1"/>
                </a:solidFill>
                <a:effectLst/>
                <a:latin typeface="+mn-lt"/>
                <a:ea typeface="+mn-ea"/>
                <a:cs typeface="+mn-cs"/>
              </a:rPr>
              <a:t>*: Training.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Why is this?</a:t>
            </a:r>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Training makes more situations recognizable, so that your decisions can occur in rules space or even skills space.</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61</a:t>
            </a:fld>
            <a:endParaRPr lang="en-US" dirty="0"/>
          </a:p>
        </p:txBody>
      </p:sp>
    </p:spTree>
    <p:extLst>
      <p:ext uri="{BB962C8B-B14F-4D97-AF65-F5344CB8AC3E}">
        <p14:creationId xmlns:p14="http://schemas.microsoft.com/office/powerpoint/2010/main" val="25600414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Here are some ways you can grow your base of experience and improve</a:t>
            </a:r>
            <a:r>
              <a:rPr lang="en-US" baseline="0" dirty="0"/>
              <a:t> your intuition:</a:t>
            </a:r>
          </a:p>
          <a:p>
            <a:pPr lvl="0"/>
            <a:r>
              <a:rPr lang="en-US" dirty="0"/>
              <a:t>[Read and elaborate.]</a:t>
            </a:r>
          </a:p>
          <a:p>
            <a:pPr lvl="0"/>
            <a:endParaRPr lang="en-US" dirty="0"/>
          </a:p>
          <a:p>
            <a:pPr lvl="0"/>
            <a:r>
              <a:rPr lang="en-US" dirty="0"/>
              <a:t>*: Practice “What If.” </a:t>
            </a:r>
          </a:p>
          <a:p>
            <a:pPr lvl="0"/>
            <a:r>
              <a:rPr lang="en-US" dirty="0"/>
              <a:t>*: Seek out new experiences. </a:t>
            </a:r>
          </a:p>
          <a:p>
            <a:pPr lvl="0"/>
            <a:r>
              <a:rPr lang="en-US" dirty="0"/>
              <a:t>*: Follow-up on feedback. </a:t>
            </a:r>
          </a:p>
          <a:p>
            <a:pPr lvl="0"/>
            <a:r>
              <a:rPr lang="en-US" dirty="0"/>
              <a:t>*: Know your people. </a:t>
            </a:r>
          </a:p>
          <a:p>
            <a:pPr lvl="0"/>
            <a:r>
              <a:rPr lang="en-US" dirty="0"/>
              <a:t>*: Know the OE. </a:t>
            </a:r>
          </a:p>
          <a:p>
            <a:endParaRPr lang="en-US" dirty="0"/>
          </a:p>
          <a:p>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Instruct participants to review their Action Plan and make notes of the ways they can improve their experience and intuition.]</a:t>
            </a:r>
            <a:endParaRPr lang="en-US" dirty="0"/>
          </a:p>
          <a:p>
            <a:endParaRPr lang="en-US" dirty="0"/>
          </a:p>
          <a:p>
            <a:r>
              <a:rPr lang="en-US" dirty="0"/>
              <a:t>[END OF DECISION MAKING LECTURE]</a:t>
            </a:r>
          </a:p>
        </p:txBody>
      </p:sp>
      <p:sp>
        <p:nvSpPr>
          <p:cNvPr id="4" name="Slide Number Placeholder 3"/>
          <p:cNvSpPr>
            <a:spLocks noGrp="1"/>
          </p:cNvSpPr>
          <p:nvPr>
            <p:ph type="sldNum" sz="quarter" idx="10"/>
          </p:nvPr>
        </p:nvSpPr>
        <p:spPr/>
        <p:txBody>
          <a:bodyPr/>
          <a:lstStyle/>
          <a:p>
            <a:fld id="{F2A52A3C-B083-48E6-8A02-429A4C73FC7A}" type="slidenum">
              <a:rPr lang="en-US" smtClean="0"/>
              <a:t>62</a:t>
            </a:fld>
            <a:endParaRPr lang="en-US" dirty="0"/>
          </a:p>
        </p:txBody>
      </p:sp>
    </p:spTree>
    <p:extLst>
      <p:ext uri="{BB962C8B-B14F-4D97-AF65-F5344CB8AC3E}">
        <p14:creationId xmlns:p14="http://schemas.microsoft.com/office/powerpoint/2010/main" val="551022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talk effectively about stress, you will have to experience 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Get</a:t>
            </a:r>
            <a:r>
              <a:rPr lang="en-US" sz="1200" kern="1200" baseline="0" dirty="0">
                <a:solidFill>
                  <a:schemeClr val="tx1"/>
                </a:solidFill>
                <a:effectLst/>
                <a:latin typeface="+mn-lt"/>
                <a:ea typeface="+mn-ea"/>
                <a:cs typeface="+mn-cs"/>
              </a:rPr>
              <a:t> ready for:</a:t>
            </a:r>
            <a:endParaRPr lang="en-US" sz="1200" kern="1200" dirty="0">
              <a:solidFill>
                <a:schemeClr val="tx1"/>
              </a:solidFill>
              <a:effectLst/>
              <a:latin typeface="+mn-lt"/>
              <a:ea typeface="+mn-ea"/>
              <a:cs typeface="+mn-cs"/>
            </a:endParaRPr>
          </a:p>
          <a:p>
            <a:pPr marL="0" indent="0">
              <a:lnSpc>
                <a:spcPct val="100000"/>
              </a:lnSpc>
              <a:spcAft>
                <a:spcPts val="3600"/>
              </a:spcAft>
              <a:buFont typeface="Arial" pitchFamily="34" charset="0"/>
              <a:buNone/>
            </a:pPr>
            <a:r>
              <a:rPr lang="en-US" sz="1200" dirty="0"/>
              <a:t>*: Experiential learning</a:t>
            </a:r>
          </a:p>
          <a:p>
            <a:pPr marL="0" indent="0">
              <a:lnSpc>
                <a:spcPct val="100000"/>
              </a:lnSpc>
              <a:spcAft>
                <a:spcPts val="3600"/>
              </a:spcAft>
              <a:buFont typeface="Arial" pitchFamily="34" charset="0"/>
              <a:buNone/>
            </a:pPr>
            <a:r>
              <a:rPr lang="en-US" sz="1200" dirty="0"/>
              <a:t>*: Getting out of your comfort zone</a:t>
            </a:r>
          </a:p>
          <a:p>
            <a:pPr marL="0" indent="0">
              <a:lnSpc>
                <a:spcPct val="100000"/>
              </a:lnSpc>
              <a:spcAft>
                <a:spcPts val="3600"/>
              </a:spcAft>
              <a:buFont typeface="Arial" pitchFamily="34" charset="0"/>
              <a:buNone/>
            </a:pPr>
            <a:r>
              <a:rPr lang="en-US" sz="1200" dirty="0"/>
              <a:t>*: Discussing your responses to stress</a:t>
            </a:r>
          </a:p>
          <a:p>
            <a:pPr marL="0" indent="0">
              <a:buFont typeface="Arial"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8679537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[FIRST-PERSON ACCOUNT: VIDEO OR GUEST SPEAKER OPPORTUNITY]</a:t>
            </a:r>
          </a:p>
          <a:p>
            <a:r>
              <a:rPr lang="en-US" sz="1200" b="0" kern="1200" dirty="0">
                <a:solidFill>
                  <a:schemeClr val="tx1"/>
                </a:solidFill>
                <a:effectLst/>
                <a:latin typeface="+mn-lt"/>
                <a:ea typeface="+mn-ea"/>
                <a:cs typeface="+mn-cs"/>
              </a:rPr>
              <a:t>[See Facilitator Guide for interview questions appropriate for this point in the course.]</a:t>
            </a:r>
          </a:p>
          <a:p>
            <a:r>
              <a:rPr lang="en-US" sz="1200" b="0" kern="1200" dirty="0">
                <a:solidFill>
                  <a:schemeClr val="tx1"/>
                </a:solidFill>
                <a:effectLst/>
                <a:latin typeface="+mn-lt"/>
                <a:ea typeface="+mn-ea"/>
                <a:cs typeface="+mn-cs"/>
              </a:rPr>
              <a:t>[Unhide or replace</a:t>
            </a:r>
            <a:r>
              <a:rPr lang="en-US" sz="1200" b="0" kern="1200" baseline="0" dirty="0">
                <a:solidFill>
                  <a:schemeClr val="tx1"/>
                </a:solidFill>
                <a:effectLst/>
                <a:latin typeface="+mn-lt"/>
                <a:ea typeface="+mn-ea"/>
                <a:cs typeface="+mn-cs"/>
              </a:rPr>
              <a:t> this slide to insert video interview or guest speaker.]</a:t>
            </a:r>
          </a:p>
          <a:p>
            <a:r>
              <a:rPr lang="en-US" sz="1200" b="0" kern="1200" baseline="0" dirty="0">
                <a:solidFill>
                  <a:schemeClr val="tx1"/>
                </a:solidFill>
                <a:effectLst/>
                <a:latin typeface="+mn-lt"/>
                <a:ea typeface="+mn-ea"/>
                <a:cs typeface="+mn-cs"/>
              </a:rPr>
              <a:t>[Note that 5 minutes are allotted to the proposed agenda here; 25 total for all optional remarks.]</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63</a:t>
            </a:fld>
            <a:endParaRPr lang="en-US" dirty="0"/>
          </a:p>
        </p:txBody>
      </p:sp>
    </p:spTree>
    <p:extLst>
      <p:ext uri="{BB962C8B-B14F-4D97-AF65-F5344CB8AC3E}">
        <p14:creationId xmlns:p14="http://schemas.microsoft.com/office/powerpoint/2010/main" val="3972058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[TRANSITION SLIDE – NEW SECTION]</a:t>
            </a:r>
          </a:p>
          <a:p>
            <a:endParaRPr lang="en-US" dirty="0"/>
          </a:p>
          <a:p>
            <a:r>
              <a:rPr lang="en-US" sz="1200" kern="1200" dirty="0">
                <a:solidFill>
                  <a:schemeClr val="tx1"/>
                </a:solidFill>
                <a:effectLst/>
                <a:latin typeface="+mn-lt"/>
                <a:ea typeface="+mn-ea"/>
                <a:cs typeface="+mn-cs"/>
              </a:rPr>
              <a:t>We will see how to apply the stress tools and decision-making methods we have covered so far as we talk about crisis leadership.</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leadership skills required in a crisis are different from those required in your daily work. </a:t>
            </a:r>
          </a:p>
          <a:p>
            <a:endParaRPr lang="en-US" dirty="0"/>
          </a:p>
          <a:p>
            <a:r>
              <a:rPr lang="en-US" sz="1200" kern="1200" dirty="0">
                <a:solidFill>
                  <a:schemeClr val="tx1"/>
                </a:solidFill>
                <a:effectLst/>
                <a:latin typeface="+mn-lt"/>
                <a:ea typeface="+mn-ea"/>
                <a:cs typeface="+mn-cs"/>
              </a:rPr>
              <a:t>Because everything is new in a crisis, leaders must be ready to: </a:t>
            </a:r>
          </a:p>
          <a:p>
            <a:r>
              <a:rPr lang="en-US" sz="1200" kern="1200" dirty="0">
                <a:solidFill>
                  <a:schemeClr val="tx1"/>
                </a:solidFill>
                <a:effectLst/>
                <a:latin typeface="+mn-lt"/>
                <a:ea typeface="+mn-ea"/>
                <a:cs typeface="+mn-cs"/>
              </a:rPr>
              <a:t>[Read and elaborate.]</a:t>
            </a:r>
          </a:p>
          <a:p>
            <a:endParaRPr lang="en-US" sz="120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 </a:t>
            </a:r>
            <a:r>
              <a:rPr lang="en-US" dirty="0"/>
              <a:t>Lead in resistance to stress.</a:t>
            </a:r>
          </a:p>
          <a:p>
            <a:pPr lvl="0"/>
            <a:r>
              <a:rPr lang="en-US" sz="1200" b="0" kern="1200" dirty="0">
                <a:solidFill>
                  <a:schemeClr val="tx1"/>
                </a:solidFill>
                <a:effectLst/>
                <a:latin typeface="+mn-lt"/>
                <a:ea typeface="+mn-ea"/>
                <a:cs typeface="+mn-cs"/>
              </a:rPr>
              <a:t>*: </a:t>
            </a:r>
            <a:r>
              <a:rPr lang="en-US" dirty="0"/>
              <a:t>Lead in the face of volatility.</a:t>
            </a:r>
          </a:p>
          <a:p>
            <a:pPr lvl="0"/>
            <a:r>
              <a:rPr lang="en-US" sz="1200" b="0" kern="1200" dirty="0">
                <a:solidFill>
                  <a:schemeClr val="tx1"/>
                </a:solidFill>
                <a:effectLst/>
                <a:latin typeface="+mn-lt"/>
                <a:ea typeface="+mn-ea"/>
                <a:cs typeface="+mn-cs"/>
              </a:rPr>
              <a:t>*: </a:t>
            </a:r>
            <a:r>
              <a:rPr lang="en-US" dirty="0"/>
              <a:t>Lead with effective communication.</a:t>
            </a:r>
          </a:p>
          <a:p>
            <a:pPr lvl="0"/>
            <a:r>
              <a:rPr lang="en-US" sz="1200" b="0" kern="1200" dirty="0">
                <a:solidFill>
                  <a:schemeClr val="tx1"/>
                </a:solidFill>
                <a:effectLst/>
                <a:latin typeface="+mn-lt"/>
                <a:ea typeface="+mn-ea"/>
                <a:cs typeface="+mn-cs"/>
              </a:rPr>
              <a:t>*: </a:t>
            </a:r>
            <a:r>
              <a:rPr lang="en-US" dirty="0"/>
              <a:t>Lead with priorities and values.</a:t>
            </a:r>
          </a:p>
          <a:p>
            <a:pPr lvl="0"/>
            <a:r>
              <a:rPr lang="en-US" sz="1200" b="0" kern="1200" dirty="0">
                <a:solidFill>
                  <a:schemeClr val="tx1"/>
                </a:solidFill>
                <a:effectLst/>
                <a:latin typeface="+mn-lt"/>
                <a:ea typeface="+mn-ea"/>
                <a:cs typeface="+mn-cs"/>
              </a:rPr>
              <a:t>*: </a:t>
            </a:r>
            <a:r>
              <a:rPr lang="en-US" dirty="0"/>
              <a:t>Lead without criticism.</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 participants to review the Crisis Leadership Tools in preparation for the next activity.]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[Optional: Walk through the checklist.]</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65</a:t>
            </a:fld>
            <a:endParaRPr lang="en-US" dirty="0"/>
          </a:p>
        </p:txBody>
      </p:sp>
    </p:spTree>
    <p:extLst>
      <p:ext uri="{BB962C8B-B14F-4D97-AF65-F5344CB8AC3E}">
        <p14:creationId xmlns:p14="http://schemas.microsoft.com/office/powerpoint/2010/main" val="25940284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Case Study Worksheet to guide participants through this exercise.]</a:t>
            </a:r>
          </a:p>
          <a:p>
            <a:endParaRPr lang="en-US" dirty="0"/>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66</a:t>
            </a:fld>
            <a:endParaRPr lang="en-US" dirty="0"/>
          </a:p>
        </p:txBody>
      </p:sp>
    </p:spTree>
    <p:extLst>
      <p:ext uri="{BB962C8B-B14F-4D97-AF65-F5344CB8AC3E}">
        <p14:creationId xmlns:p14="http://schemas.microsoft.com/office/powerpoint/2010/main" val="4114429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Friday evening, after the earthquake and two-hour tsunami, a tsunami alert remains in effect, and aftershocks continue.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Night has fallen and most of the station has lost power.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property is flooded and strewn with debris, and there is risk of radiation exposure outside.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are afraid to leave the emergency response center.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the logical next step is to direct members of the staff to perform </a:t>
            </a:r>
            <a:r>
              <a:rPr lang="en-US" sz="1200" kern="1200" dirty="0" err="1">
                <a:solidFill>
                  <a:schemeClr val="tx1"/>
                </a:solidFill>
                <a:effectLst/>
                <a:latin typeface="+mn-lt"/>
                <a:ea typeface="+mn-ea"/>
                <a:cs typeface="+mn-cs"/>
              </a:rPr>
              <a:t>walkdowns</a:t>
            </a:r>
            <a:r>
              <a:rPr lang="en-US" sz="1200" kern="1200" dirty="0">
                <a:solidFill>
                  <a:schemeClr val="tx1"/>
                </a:solidFill>
                <a:effectLst/>
                <a:latin typeface="+mn-lt"/>
                <a:ea typeface="+mn-ea"/>
                <a:cs typeface="+mn-cs"/>
              </a:rPr>
              <a:t> and damage assessments on all four units.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How will you convince them to go?</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67</a:t>
            </a:fld>
            <a:endParaRPr lang="en-US" dirty="0"/>
          </a:p>
        </p:txBody>
      </p:sp>
    </p:spTree>
    <p:extLst>
      <p:ext uri="{BB962C8B-B14F-4D97-AF65-F5344CB8AC3E}">
        <p14:creationId xmlns:p14="http://schemas.microsoft.com/office/powerpoint/2010/main" val="41339525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Assessment teams agree to go on </a:t>
            </a:r>
            <a:r>
              <a:rPr lang="en-US" sz="1200" kern="1200" dirty="0" err="1">
                <a:solidFill>
                  <a:schemeClr val="tx1"/>
                </a:solidFill>
                <a:effectLst/>
                <a:latin typeface="+mn-lt"/>
                <a:ea typeface="+mn-ea"/>
                <a:cs typeface="+mn-cs"/>
              </a:rPr>
              <a:t>walkdowns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02:00 Saturday, teams report that Units 1, 2, and 4 have lost key cooling.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Two of three EDGs are operational at Unit 3.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one operable off-site power source remains.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and your plant leaders develop a highly ambitious plan, requiring your staff to wind 5.5 miles of cable into 200-yard, 1-ton lengths.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will have to do in one day what would normally be accomplished in a month.</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How will you communicate this plan to your team?</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68</a:t>
            </a:fld>
            <a:endParaRPr lang="en-US" dirty="0"/>
          </a:p>
        </p:txBody>
      </p:sp>
    </p:spTree>
    <p:extLst>
      <p:ext uri="{BB962C8B-B14F-4D97-AF65-F5344CB8AC3E}">
        <p14:creationId xmlns:p14="http://schemas.microsoft.com/office/powerpoint/2010/main" val="41339525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more than 24 hours under stress, without sleep, and with limited food and water, crews are winding and laying heavy cable using mostly their own physical strength.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15:36 on Saturday, March 12, an explosion occurs at Unit 1 at Fukushima Daiichi.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Evacuations are ordered within a 20km radius of Daiichi, which includes homes of 80% of the Daini staff.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Staff members are starting to receive news—some of it very bad—about the safety of their families and homes.</a:t>
            </a:r>
          </a:p>
          <a:p>
            <a:endParaRPr lang="en-US" dirty="0"/>
          </a:p>
          <a:p>
            <a:pPr marL="0" indent="0">
              <a:buNone/>
            </a:pPr>
            <a:r>
              <a:rPr lang="en-US" i="1" dirty="0"/>
              <a:t>How will you maintain trust and keep people motivated to do this critical work?</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69</a:t>
            </a:fld>
            <a:endParaRPr lang="en-US" dirty="0"/>
          </a:p>
        </p:txBody>
      </p:sp>
    </p:spTree>
    <p:extLst>
      <p:ext uri="{BB962C8B-B14F-4D97-AF65-F5344CB8AC3E}">
        <p14:creationId xmlns:p14="http://schemas.microsoft.com/office/powerpoint/2010/main" val="10043767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early morning on Sunday, it becomes clear that there is not enough time to lay the cable from the </a:t>
            </a:r>
            <a:r>
              <a:rPr lang="en-US" sz="1200" kern="1200" dirty="0" err="1">
                <a:solidFill>
                  <a:schemeClr val="tx1"/>
                </a:solidFill>
                <a:effectLst/>
                <a:latin typeface="+mn-lt"/>
                <a:ea typeface="+mn-ea"/>
                <a:cs typeface="+mn-cs"/>
              </a:rPr>
              <a:t>radwaste</a:t>
            </a:r>
            <a:r>
              <a:rPr lang="en-US" sz="1200" kern="1200" dirty="0">
                <a:solidFill>
                  <a:schemeClr val="tx1"/>
                </a:solidFill>
                <a:effectLst/>
                <a:latin typeface="+mn-lt"/>
                <a:ea typeface="+mn-ea"/>
                <a:cs typeface="+mn-cs"/>
              </a:rPr>
              <a:t> building to Unit 2, which is highest priority, and to Unit 4, which is most remote.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Despite some risks, you must use the generators in Unit 3 as a power source for the other units.</a:t>
            </a:r>
          </a:p>
          <a:p>
            <a:endParaRPr lang="en-US" sz="1200" kern="1200" dirty="0">
              <a:solidFill>
                <a:schemeClr val="tx1"/>
              </a:solidFill>
              <a:effectLst/>
              <a:latin typeface="+mn-lt"/>
              <a:ea typeface="+mn-ea"/>
              <a:cs typeface="+mn-cs"/>
            </a:endParaRPr>
          </a:p>
          <a:p>
            <a:pPr marL="0" indent="0">
              <a:buNone/>
            </a:pPr>
            <a:r>
              <a:rPr lang="en-US" i="1" dirty="0"/>
              <a:t>How will you engage diverse perspectives to inform your decision while ordering a major change to the plan?</a:t>
            </a:r>
          </a:p>
        </p:txBody>
      </p:sp>
      <p:sp>
        <p:nvSpPr>
          <p:cNvPr id="4" name="Slide Number Placeholder 3"/>
          <p:cNvSpPr>
            <a:spLocks noGrp="1"/>
          </p:cNvSpPr>
          <p:nvPr>
            <p:ph type="sldNum" sz="quarter" idx="10"/>
          </p:nvPr>
        </p:nvSpPr>
        <p:spPr/>
        <p:txBody>
          <a:bodyPr/>
          <a:lstStyle/>
          <a:p>
            <a:fld id="{F2A52A3C-B083-48E6-8A02-429A4C73FC7A}" type="slidenum">
              <a:rPr lang="en-US" smtClean="0"/>
              <a:t>70</a:t>
            </a:fld>
            <a:endParaRPr lang="en-US" dirty="0"/>
          </a:p>
        </p:txBody>
      </p:sp>
    </p:spTree>
    <p:extLst>
      <p:ext uri="{BB962C8B-B14F-4D97-AF65-F5344CB8AC3E}">
        <p14:creationId xmlns:p14="http://schemas.microsoft.com/office/powerpoint/2010/main" val="26028154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Sunday evening, time is getting short.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What’s more, pressure begins rising unexpectedly in Unit 1, making it the higher priority over Unit 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a matter of hours before Unit 1 will exceed its maximum pressure threshold.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of the painstaking work at Unit 2 is wasted.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risk of danger to the staff is increasing.</a:t>
            </a:r>
          </a:p>
          <a:p>
            <a:endParaRPr lang="en-US" sz="1200" kern="1200" dirty="0">
              <a:solidFill>
                <a:schemeClr val="tx1"/>
              </a:solidFill>
              <a:effectLst/>
              <a:latin typeface="+mn-lt"/>
              <a:ea typeface="+mn-ea"/>
              <a:cs typeface="+mn-cs"/>
            </a:endParaRPr>
          </a:p>
          <a:p>
            <a:pPr marL="0" indent="0">
              <a:buNone/>
            </a:pPr>
            <a:r>
              <a:rPr lang="en-US" sz="1200" i="1" dirty="0"/>
              <a:t>How will you keep people focused on their tasks as their physical energy wanes and their personal risk increases?</a:t>
            </a:r>
            <a:endParaRPr lang="en-US" sz="1200" dirty="0"/>
          </a:p>
        </p:txBody>
      </p:sp>
      <p:sp>
        <p:nvSpPr>
          <p:cNvPr id="4" name="Slide Number Placeholder 3"/>
          <p:cNvSpPr>
            <a:spLocks noGrp="1"/>
          </p:cNvSpPr>
          <p:nvPr>
            <p:ph type="sldNum" sz="quarter" idx="10"/>
          </p:nvPr>
        </p:nvSpPr>
        <p:spPr/>
        <p:txBody>
          <a:bodyPr/>
          <a:lstStyle/>
          <a:p>
            <a:fld id="{F2A52A3C-B083-48E6-8A02-429A4C73FC7A}" type="slidenum">
              <a:rPr lang="en-US" smtClean="0"/>
              <a:t>71</a:t>
            </a:fld>
            <a:endParaRPr lang="en-US" dirty="0"/>
          </a:p>
        </p:txBody>
      </p:sp>
    </p:spTree>
    <p:extLst>
      <p:ext uri="{BB962C8B-B14F-4D97-AF65-F5344CB8AC3E}">
        <p14:creationId xmlns:p14="http://schemas.microsoft.com/office/powerpoint/2010/main" val="29400155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[FIRST-PERSON ACCOUNT: VIDEO OR GUEST SPEAKER OPPORTUNITY]</a:t>
            </a:r>
          </a:p>
          <a:p>
            <a:r>
              <a:rPr lang="en-US" sz="1200" b="0" kern="1200" dirty="0">
                <a:solidFill>
                  <a:schemeClr val="tx1"/>
                </a:solidFill>
                <a:effectLst/>
                <a:latin typeface="+mn-lt"/>
                <a:ea typeface="+mn-ea"/>
                <a:cs typeface="+mn-cs"/>
              </a:rPr>
              <a:t>[See Facilitator Guide for interview questions appropriate for this point in the course.]</a:t>
            </a:r>
          </a:p>
          <a:p>
            <a:r>
              <a:rPr lang="en-US" sz="1200" b="0" kern="1200" dirty="0">
                <a:solidFill>
                  <a:schemeClr val="tx1"/>
                </a:solidFill>
                <a:effectLst/>
                <a:latin typeface="+mn-lt"/>
                <a:ea typeface="+mn-ea"/>
                <a:cs typeface="+mn-cs"/>
              </a:rPr>
              <a:t>[Unhide or replace</a:t>
            </a:r>
            <a:r>
              <a:rPr lang="en-US" sz="1200" b="0" kern="1200" baseline="0" dirty="0">
                <a:solidFill>
                  <a:schemeClr val="tx1"/>
                </a:solidFill>
                <a:effectLst/>
                <a:latin typeface="+mn-lt"/>
                <a:ea typeface="+mn-ea"/>
                <a:cs typeface="+mn-cs"/>
              </a:rPr>
              <a:t> this slide to insert video interview or guest speaker.]</a:t>
            </a:r>
          </a:p>
          <a:p>
            <a:r>
              <a:rPr lang="en-US" sz="1200" b="0" kern="1200" baseline="0" dirty="0">
                <a:solidFill>
                  <a:schemeClr val="tx1"/>
                </a:solidFill>
                <a:effectLst/>
                <a:latin typeface="+mn-lt"/>
                <a:ea typeface="+mn-ea"/>
                <a:cs typeface="+mn-cs"/>
              </a:rPr>
              <a:t>[Note that 5 minutes are allotted to the proposed agenda here; 25 total for all optional remarks.]</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72</a:t>
            </a:fld>
            <a:endParaRPr lang="en-US" dirty="0"/>
          </a:p>
        </p:txBody>
      </p:sp>
    </p:spTree>
    <p:extLst>
      <p:ext uri="{BB962C8B-B14F-4D97-AF65-F5344CB8AC3E}">
        <p14:creationId xmlns:p14="http://schemas.microsoft.com/office/powerpoint/2010/main" val="39720589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Instruct participants to review their </a:t>
            </a:r>
            <a:r>
              <a:rPr lang="en-US" sz="1200" b="1" kern="1200" dirty="0">
                <a:solidFill>
                  <a:schemeClr val="tx1"/>
                </a:solidFill>
                <a:effectLst/>
                <a:latin typeface="+mn-lt"/>
                <a:ea typeface="+mn-ea"/>
                <a:cs typeface="+mn-cs"/>
              </a:rPr>
              <a:t>Action Plan</a:t>
            </a:r>
            <a:r>
              <a:rPr lang="en-US" sz="1200" kern="1200" dirty="0">
                <a:solidFill>
                  <a:schemeClr val="tx1"/>
                </a:solidFill>
                <a:effectLst/>
                <a:latin typeface="+mn-lt"/>
                <a:ea typeface="+mn-ea"/>
                <a:cs typeface="+mn-cs"/>
              </a:rPr>
              <a:t> and the </a:t>
            </a:r>
            <a:r>
              <a:rPr lang="en-US" sz="1200" b="1" kern="1200" dirty="0">
                <a:solidFill>
                  <a:schemeClr val="tx1"/>
                </a:solidFill>
                <a:effectLst/>
                <a:latin typeface="+mn-lt"/>
                <a:ea typeface="+mn-ea"/>
                <a:cs typeface="+mn-cs"/>
              </a:rPr>
              <a:t>Crisis Leadership Job Aid</a:t>
            </a:r>
            <a:r>
              <a:rPr lang="en-US" sz="1200" kern="1200" dirty="0">
                <a:solidFill>
                  <a:schemeClr val="tx1"/>
                </a:solidFill>
                <a:effectLst/>
                <a:latin typeface="+mn-lt"/>
                <a:ea typeface="+mn-ea"/>
                <a:cs typeface="+mn-cs"/>
              </a:rPr>
              <a:t> and make notes of leadership approaches to practice.]</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75</a:t>
            </a:fld>
            <a:endParaRPr lang="en-US" dirty="0"/>
          </a:p>
        </p:txBody>
      </p:sp>
    </p:spTree>
    <p:extLst>
      <p:ext uri="{BB962C8B-B14F-4D97-AF65-F5344CB8AC3E}">
        <p14:creationId xmlns:p14="http://schemas.microsoft.com/office/powerpoint/2010/main" val="259402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sz="1200" kern="1200" dirty="0">
                <a:solidFill>
                  <a:schemeClr val="tx1"/>
                </a:solidFill>
                <a:effectLst/>
                <a:latin typeface="+mn-lt"/>
                <a:ea typeface="+mn-ea"/>
                <a:cs typeface="+mn-cs"/>
              </a:rPr>
              <a:t>In this course, we are going to talk about emotions. </a:t>
            </a:r>
          </a:p>
          <a:p>
            <a:pPr marL="0" indent="0">
              <a:buFont typeface="Arial" pitchFamily="34" charset="0"/>
              <a:buNone/>
            </a:pPr>
            <a:endParaRPr lang="en-US" sz="1200" kern="1200" dirty="0">
              <a:solidFill>
                <a:schemeClr val="tx1"/>
              </a:solidFill>
              <a:effectLst/>
              <a:latin typeface="+mn-lt"/>
              <a:ea typeface="+mn-ea"/>
              <a:cs typeface="+mn-cs"/>
            </a:endParaRPr>
          </a:p>
          <a:p>
            <a:pPr marL="0" indent="0">
              <a:buFont typeface="Arial" pitchFamily="34" charset="0"/>
              <a:buNone/>
            </a:pPr>
            <a:r>
              <a:rPr lang="en-US" sz="1200" kern="1200" dirty="0">
                <a:solidFill>
                  <a:schemeClr val="tx1"/>
                </a:solidFill>
                <a:effectLst/>
                <a:latin typeface="+mn-lt"/>
                <a:ea typeface="+mn-ea"/>
                <a:cs typeface="+mn-cs"/>
              </a:rPr>
              <a:t>That is an unusual topic for nuclear training, but you can’t prepare for a crisis without considering emotions.</a:t>
            </a:r>
          </a:p>
          <a:p>
            <a:pPr marL="0" indent="0">
              <a:buFont typeface="Arial" pitchFamily="34" charset="0"/>
              <a:buNone/>
            </a:pPr>
            <a:endParaRPr lang="en-US" sz="1200" kern="1200" baseline="0" dirty="0">
              <a:solidFill>
                <a:schemeClr val="tx1"/>
              </a:solidFill>
              <a:effectLst/>
              <a:latin typeface="+mn-lt"/>
              <a:ea typeface="+mn-ea"/>
              <a:cs typeface="+mn-cs"/>
            </a:endParaRPr>
          </a:p>
          <a:p>
            <a:pPr marL="0" indent="0">
              <a:buFont typeface="Arial" pitchFamily="34" charset="0"/>
              <a:buNone/>
            </a:pPr>
            <a:r>
              <a:rPr lang="en-US" sz="1200" kern="1200" baseline="0" dirty="0">
                <a:solidFill>
                  <a:schemeClr val="tx1"/>
                </a:solidFill>
                <a:effectLst/>
                <a:latin typeface="+mn-lt"/>
                <a:ea typeface="+mn-ea"/>
                <a:cs typeface="+mn-cs"/>
              </a:rPr>
              <a:t>Every person has them, and every crisis </a:t>
            </a:r>
            <a:r>
              <a:rPr lang="en-US" sz="1200" kern="1200" dirty="0">
                <a:solidFill>
                  <a:schemeClr val="tx1"/>
                </a:solidFill>
                <a:effectLst/>
                <a:latin typeface="+mn-lt"/>
                <a:ea typeface="+mn-ea"/>
                <a:cs typeface="+mn-cs"/>
              </a:rPr>
              <a:t>brings them out. </a:t>
            </a:r>
          </a:p>
          <a:p>
            <a:pPr marL="0" indent="0">
              <a:buFont typeface="Arial" pitchFamily="34" charset="0"/>
              <a:buNone/>
            </a:pPr>
            <a:endParaRPr lang="en-US" sz="1200" kern="1200" dirty="0">
              <a:solidFill>
                <a:schemeClr val="tx1"/>
              </a:solidFill>
              <a:effectLst/>
              <a:latin typeface="+mn-lt"/>
              <a:ea typeface="+mn-ea"/>
              <a:cs typeface="+mn-cs"/>
            </a:endParaRPr>
          </a:p>
          <a:p>
            <a:pPr marL="0" indent="0">
              <a:buFont typeface="Arial" pitchFamily="34" charset="0"/>
              <a:buNone/>
            </a:pPr>
            <a:r>
              <a:rPr lang="en-US" sz="1200" kern="1200" dirty="0">
                <a:solidFill>
                  <a:schemeClr val="tx1"/>
                </a:solidFill>
                <a:effectLst/>
                <a:latin typeface="+mn-lt"/>
                <a:ea typeface="+mn-ea"/>
                <a:cs typeface="+mn-cs"/>
              </a:rPr>
              <a:t>Leading in a crisis means controlling your own emotions, and also working with emotional people.</a:t>
            </a:r>
          </a:p>
          <a:p>
            <a:pPr marL="0" indent="0">
              <a:buFont typeface="Arial"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not our intention to push anyone to the breaking point, or dig into stress in your personal life. </a:t>
            </a:r>
          </a:p>
          <a:p>
            <a:r>
              <a:rPr lang="en-US" sz="1200" kern="1200" dirty="0">
                <a:solidFill>
                  <a:schemeClr val="tx1"/>
                </a:solidFill>
                <a:effectLst/>
                <a:latin typeface="+mn-lt"/>
                <a:ea typeface="+mn-ea"/>
                <a:cs typeface="+mn-cs"/>
              </a:rPr>
              <a:t>Please take care of yourselves during this session, and respect other people’s responses and needs for privacy.</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0" kern="1200" dirty="0">
                <a:solidFill>
                  <a:schemeClr val="tx1"/>
                </a:solidFill>
                <a:effectLst/>
                <a:latin typeface="+mn-lt"/>
                <a:ea typeface="+mn-ea"/>
                <a:cs typeface="+mn-cs"/>
              </a:rPr>
              <a:t>[Optional: Tell a story about your experience in a crisis, as a way to break the ice with the participants.]</a:t>
            </a:r>
          </a:p>
          <a:p>
            <a:pPr marL="0" indent="0">
              <a:buFont typeface="Arial" pitchFamily="34" charset="0"/>
              <a:buNone/>
            </a:pP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2A52A3C-B083-48E6-8A02-429A4C73FC7A}" type="slidenum">
              <a:rPr lang="en-US" smtClean="0"/>
              <a:t>7</a:t>
            </a:fld>
            <a:endParaRPr lang="en-US" dirty="0"/>
          </a:p>
        </p:txBody>
      </p:sp>
    </p:spTree>
    <p:extLst>
      <p:ext uri="{BB962C8B-B14F-4D97-AF65-F5344CB8AC3E}">
        <p14:creationId xmlns:p14="http://schemas.microsoft.com/office/powerpoint/2010/main" val="25772359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time to remember everything you have learned, and apply it to the Three Pillars Nuclear Power Plant.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review what we’ve covered in this course so far:</a:t>
            </a:r>
          </a:p>
          <a:p>
            <a:pPr lvl="1"/>
            <a:r>
              <a:rPr lang="en-US" sz="1200" kern="1200" dirty="0">
                <a:solidFill>
                  <a:schemeClr val="tx1"/>
                </a:solidFill>
                <a:effectLst/>
                <a:latin typeface="+mn-lt"/>
                <a:ea typeface="+mn-ea"/>
                <a:cs typeface="+mn-cs"/>
              </a:rPr>
              <a:t>- Effects of stress, and ways to treat them during a crisis.</a:t>
            </a:r>
          </a:p>
          <a:p>
            <a:pPr lvl="1"/>
            <a:r>
              <a:rPr lang="en-US" sz="1200" kern="1200" dirty="0">
                <a:solidFill>
                  <a:schemeClr val="tx1"/>
                </a:solidFill>
                <a:effectLst/>
                <a:latin typeface="+mn-lt"/>
                <a:ea typeface="+mn-ea"/>
                <a:cs typeface="+mn-cs"/>
              </a:rPr>
              <a:t>- Tools for preparing to handle stress better and increase performance under stress.</a:t>
            </a:r>
          </a:p>
          <a:p>
            <a:pPr lvl="1"/>
            <a:r>
              <a:rPr lang="en-US" sz="1200" kern="1200" dirty="0">
                <a:solidFill>
                  <a:schemeClr val="tx1"/>
                </a:solidFill>
                <a:effectLst/>
                <a:latin typeface="+mn-lt"/>
                <a:ea typeface="+mn-ea"/>
                <a:cs typeface="+mn-cs"/>
              </a:rPr>
              <a:t>- The decision-making process that people actually use under crisis conditions, and ways you can get better at it.</a:t>
            </a:r>
          </a:p>
          <a:p>
            <a:pPr marL="628650" lvl="1" indent="-171450">
              <a:buFontTx/>
              <a:buChar char="-"/>
            </a:pPr>
            <a:r>
              <a:rPr lang="en-US" sz="1200" kern="1200" dirty="0">
                <a:solidFill>
                  <a:schemeClr val="tx1"/>
                </a:solidFill>
                <a:effectLst/>
                <a:latin typeface="+mn-lt"/>
                <a:ea typeface="+mn-ea"/>
                <a:cs typeface="+mn-cs"/>
              </a:rPr>
              <a:t>Specific approaches to leadership during a crisis.</a:t>
            </a:r>
          </a:p>
          <a:p>
            <a:pPr marL="628650" lvl="1" indent="-171450">
              <a:buFontTx/>
              <a:buChar char="-"/>
            </a:pPr>
            <a:endParaRPr lang="en-US" sz="1200" kern="1200" dirty="0">
              <a:solidFill>
                <a:schemeClr val="tx1"/>
              </a:solidFill>
              <a:effectLst/>
              <a:latin typeface="+mn-lt"/>
              <a:ea typeface="+mn-ea"/>
              <a:cs typeface="+mn-cs"/>
            </a:endParaRPr>
          </a:p>
          <a:p>
            <a:pPr marL="0" lvl="0" indent="0">
              <a:buFontTx/>
              <a:buNone/>
            </a:pPr>
            <a:r>
              <a:rPr lang="en-US" sz="1200" kern="1200" dirty="0">
                <a:solidFill>
                  <a:schemeClr val="tx1"/>
                </a:solidFill>
                <a:effectLst/>
                <a:latin typeface="+mn-lt"/>
                <a:ea typeface="+mn-ea"/>
                <a:cs typeface="+mn-cs"/>
              </a:rPr>
              <a:t>[Write responses from the following discussion on flip chart paper or other media that can be displayed in the practical exercise area. ]</a:t>
            </a:r>
          </a:p>
          <a:p>
            <a:pPr marL="0" lvl="0" indent="0">
              <a:buFontTx/>
              <a:buNone/>
            </a:pPr>
            <a:r>
              <a:rPr lang="en-US" sz="1200" kern="1200" dirty="0">
                <a:solidFill>
                  <a:schemeClr val="tx1"/>
                </a:solidFill>
                <a:effectLst/>
                <a:latin typeface="+mn-lt"/>
                <a:ea typeface="+mn-ea"/>
                <a:cs typeface="+mn-cs"/>
              </a:rPr>
              <a:t>[Be sure that the answers cover the stress, decision-making, and crisis leadership topics.]</a:t>
            </a:r>
          </a:p>
          <a:p>
            <a:pPr marL="0" lvl="0" indent="0">
              <a:buFontTx/>
              <a:buNone/>
            </a:pPr>
            <a:endParaRPr lang="en-US" sz="1200" kern="1200" dirty="0">
              <a:solidFill>
                <a:schemeClr val="tx1"/>
              </a:solidFill>
              <a:effectLst/>
              <a:latin typeface="+mn-lt"/>
              <a:ea typeface="+mn-ea"/>
              <a:cs typeface="+mn-cs"/>
            </a:endParaRPr>
          </a:p>
          <a:p>
            <a:pPr marL="0" lvl="0" indent="0">
              <a:buFontTx/>
              <a:buNone/>
            </a:pPr>
            <a:r>
              <a:rPr lang="en-US" sz="1200" kern="1200" dirty="0">
                <a:solidFill>
                  <a:schemeClr val="tx1"/>
                </a:solidFill>
                <a:effectLst/>
                <a:latin typeface="+mn-lt"/>
                <a:ea typeface="+mn-ea"/>
                <a:cs typeface="+mn-cs"/>
              </a:rPr>
              <a:t>?: We are about to return to the practical exercise. Given what you’ve learned today, what can you and your teams do differently as you return to Three Pillars?</a:t>
            </a:r>
          </a:p>
          <a:p>
            <a:pPr marL="0" lvl="0" indent="0">
              <a:buFontTx/>
              <a:buNone/>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Pay attention to our stress responses; notice our symptoms and regulate them.</a:t>
            </a:r>
          </a:p>
          <a:p>
            <a:pPr lvl="0"/>
            <a:r>
              <a:rPr lang="en-US" sz="1200" kern="1200" dirty="0">
                <a:solidFill>
                  <a:schemeClr val="tx1"/>
                </a:solidFill>
                <a:effectLst/>
                <a:latin typeface="+mn-lt"/>
                <a:ea typeface="+mn-ea"/>
                <a:cs typeface="+mn-cs"/>
              </a:rPr>
              <a:t>=: Slow down and breathe if we feel stress.</a:t>
            </a:r>
          </a:p>
          <a:p>
            <a:pPr lvl="0"/>
            <a:r>
              <a:rPr lang="en-US" sz="1200" kern="1200" dirty="0">
                <a:solidFill>
                  <a:schemeClr val="tx1"/>
                </a:solidFill>
                <a:effectLst/>
                <a:latin typeface="+mn-lt"/>
                <a:ea typeface="+mn-ea"/>
                <a:cs typeface="+mn-cs"/>
              </a:rPr>
              <a:t>=: Keep attention focused.</a:t>
            </a:r>
          </a:p>
          <a:p>
            <a:pPr lvl="0"/>
            <a:r>
              <a:rPr lang="en-US" sz="1200" kern="1200" dirty="0">
                <a:solidFill>
                  <a:schemeClr val="tx1"/>
                </a:solidFill>
                <a:effectLst/>
                <a:latin typeface="+mn-lt"/>
                <a:ea typeface="+mn-ea"/>
                <a:cs typeface="+mn-cs"/>
              </a:rPr>
              <a:t>=: Apply sensemaking when we receive new information.</a:t>
            </a:r>
          </a:p>
          <a:p>
            <a:pPr lvl="0"/>
            <a:r>
              <a:rPr lang="en-US" sz="1200" kern="1200" dirty="0">
                <a:solidFill>
                  <a:schemeClr val="tx1"/>
                </a:solidFill>
                <a:effectLst/>
                <a:latin typeface="+mn-lt"/>
                <a:ea typeface="+mn-ea"/>
                <a:cs typeface="+mn-cs"/>
              </a:rPr>
              <a:t>=: Trust our intuition for making decisions; but also check that our decisions are based on facts, not biases.</a:t>
            </a:r>
          </a:p>
          <a:p>
            <a:pPr lvl="0"/>
            <a:r>
              <a:rPr lang="en-US" sz="1200" kern="1200" dirty="0">
                <a:solidFill>
                  <a:schemeClr val="tx1"/>
                </a:solidFill>
                <a:effectLst/>
                <a:latin typeface="+mn-lt"/>
                <a:ea typeface="+mn-ea"/>
                <a:cs typeface="+mn-cs"/>
              </a:rPr>
              <a:t>=: Anticipate volatility and frequent change.</a:t>
            </a:r>
          </a:p>
          <a:p>
            <a:pPr lvl="0"/>
            <a:r>
              <a:rPr lang="en-US" sz="1200" kern="1200" dirty="0">
                <a:solidFill>
                  <a:schemeClr val="tx1"/>
                </a:solidFill>
                <a:effectLst/>
                <a:latin typeface="+mn-lt"/>
                <a:ea typeface="+mn-ea"/>
                <a:cs typeface="+mn-cs"/>
              </a:rPr>
              <a:t>=: Use 3-way communication.</a:t>
            </a:r>
          </a:p>
          <a:p>
            <a:pPr lvl="0"/>
            <a:r>
              <a:rPr lang="en-US" sz="1200" kern="1200" dirty="0">
                <a:solidFill>
                  <a:schemeClr val="tx1"/>
                </a:solidFill>
                <a:effectLst/>
                <a:latin typeface="+mn-lt"/>
                <a:ea typeface="+mn-ea"/>
                <a:cs typeface="+mn-cs"/>
              </a:rPr>
              <a:t>=: Conduct more briefs.</a:t>
            </a:r>
          </a:p>
          <a:p>
            <a:r>
              <a:rPr lang="en-US" sz="1200" kern="1200" dirty="0">
                <a:solidFill>
                  <a:schemeClr val="tx1"/>
                </a:solidFill>
                <a:effectLst/>
                <a:latin typeface="+mn-lt"/>
                <a:ea typeface="+mn-ea"/>
                <a:cs typeface="+mn-cs"/>
              </a:rPr>
              <a:t>=: Listen carefully to one another.</a:t>
            </a:r>
          </a:p>
          <a:p>
            <a:pPr marL="0" lvl="0" indent="0">
              <a:buFontTx/>
              <a:buNone/>
            </a:pPr>
            <a:endParaRPr lang="en-US" sz="1200" kern="1200" dirty="0">
              <a:solidFill>
                <a:schemeClr val="tx1"/>
              </a:solidFill>
              <a:effectLst/>
              <a:latin typeface="+mn-lt"/>
              <a:ea typeface="+mn-ea"/>
              <a:cs typeface="+mn-cs"/>
            </a:endParaRPr>
          </a:p>
          <a:p>
            <a:pPr marL="0" lvl="0" indent="0">
              <a:buFontTx/>
              <a:buNone/>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76</a:t>
            </a:fld>
            <a:endParaRPr lang="en-US" dirty="0"/>
          </a:p>
        </p:txBody>
      </p:sp>
    </p:spTree>
    <p:extLst>
      <p:ext uri="{BB962C8B-B14F-4D97-AF65-F5344CB8AC3E}">
        <p14:creationId xmlns:p14="http://schemas.microsoft.com/office/powerpoint/2010/main" val="6150926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while conducting Practical Exercise Part 2 and the After-Action Review.]</a:t>
            </a:r>
          </a:p>
          <a:p>
            <a:endParaRPr lang="en-US" dirty="0"/>
          </a:p>
          <a:p>
            <a:r>
              <a:rPr lang="en-US" dirty="0"/>
              <a:t>[</a:t>
            </a:r>
            <a:r>
              <a:rPr lang="en-US" sz="1200" kern="1200" dirty="0">
                <a:solidFill>
                  <a:schemeClr val="tx1"/>
                </a:solidFill>
                <a:effectLst/>
                <a:latin typeface="+mn-lt"/>
                <a:ea typeface="+mn-ea"/>
                <a:cs typeface="+mn-cs"/>
              </a:rPr>
              <a:t>Bring the list of responses from the discussion and display it in the practical exercise area.]</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77</a:t>
            </a:fld>
            <a:endParaRPr lang="en-US" dirty="0"/>
          </a:p>
        </p:txBody>
      </p:sp>
    </p:spTree>
    <p:extLst>
      <p:ext uri="{BB962C8B-B14F-4D97-AF65-F5344CB8AC3E}">
        <p14:creationId xmlns:p14="http://schemas.microsoft.com/office/powerpoint/2010/main" val="34556303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Instruct participants to pull out their </a:t>
            </a:r>
            <a:r>
              <a:rPr lang="en-US" sz="1200" b="1" kern="1200" dirty="0">
                <a:solidFill>
                  <a:schemeClr val="tx1"/>
                </a:solidFill>
                <a:effectLst/>
                <a:latin typeface="+mn-lt"/>
                <a:ea typeface="+mn-ea"/>
                <a:cs typeface="+mn-cs"/>
              </a:rPr>
              <a:t>Stress Response Checklist</a:t>
            </a:r>
            <a:r>
              <a:rPr lang="en-US" sz="1200" kern="1200" dirty="0">
                <a:solidFill>
                  <a:schemeClr val="tx1"/>
                </a:solidFill>
                <a:effectLst/>
                <a:latin typeface="+mn-lt"/>
                <a:ea typeface="+mn-ea"/>
                <a:cs typeface="+mn-cs"/>
              </a:rPr>
              <a:t> (Handout 3). If participants filled out multiple lists, ask them to look at the one marked “Exercise 1,” from the Practical Exercise, Part 1.]</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Did you experience any of the same stress responses? </a:t>
            </a:r>
          </a:p>
          <a:p>
            <a:r>
              <a:rPr lang="en-US" sz="1200" b="1" kern="1200" dirty="0">
                <a:solidFill>
                  <a:schemeClr val="tx1"/>
                </a:solidFill>
                <a:effectLst/>
                <a:latin typeface="+mn-lt"/>
                <a:ea typeface="+mn-ea"/>
                <a:cs typeface="+mn-cs"/>
              </a:rPr>
              <a:t>=:</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similarities and differences that will lead into the next questions.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 did your awareness of your stress response change your experience of stress? Or how do you think it will help in a real crisis?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 did your awareness of stress treatment tools change your experience of stress? Or how do you think it will help in a real crisis?</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78</a:t>
            </a:fld>
            <a:endParaRPr lang="en-US" dirty="0"/>
          </a:p>
        </p:txBody>
      </p:sp>
    </p:spTree>
    <p:extLst>
      <p:ext uri="{BB962C8B-B14F-4D97-AF65-F5344CB8AC3E}">
        <p14:creationId xmlns:p14="http://schemas.microsoft.com/office/powerpoint/2010/main" val="35327955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Will you be ready?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will you do to</a:t>
            </a:r>
            <a:r>
              <a:rPr lang="en-US" sz="1200" kern="1200" baseline="0" dirty="0">
                <a:solidFill>
                  <a:schemeClr val="tx1"/>
                </a:solidFill>
                <a:effectLst/>
                <a:latin typeface="+mn-lt"/>
                <a:ea typeface="+mn-ea"/>
                <a:cs typeface="+mn-cs"/>
              </a:rPr>
              <a:t> get ready for the unexpected?</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 broad topic for a 4-hour course. </a:t>
            </a:r>
            <a:r>
              <a:rPr lang="en-US" sz="1200" kern="1200" dirty="0">
                <a:solidFill>
                  <a:schemeClr val="tx1"/>
                </a:solidFill>
                <a:effectLst/>
                <a:latin typeface="+mn-lt"/>
                <a:ea typeface="+mn-ea"/>
                <a:cs typeface="+mn-cs"/>
              </a:rPr>
              <a:t>The real training is up to you.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[Play the “Will You Be Ready?” video:</a:t>
            </a:r>
          </a:p>
          <a:p>
            <a:r>
              <a:rPr lang="en-US" sz="1200" kern="1200" dirty="0">
                <a:solidFill>
                  <a:schemeClr val="tx1"/>
                </a:solidFill>
                <a:effectLst/>
                <a:latin typeface="+mn-lt"/>
                <a:ea typeface="+mn-ea"/>
                <a:cs typeface="+mn-cs"/>
              </a:rPr>
              <a:t>	Click the “Video: Browser View” button at the bottom of the slide, or go to:</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or play </a:t>
            </a:r>
            <a:r>
              <a:rPr lang="en-US" sz="1200" b="1" kern="1200" dirty="0">
                <a:solidFill>
                  <a:schemeClr val="tx1"/>
                </a:solidFill>
                <a:effectLst/>
                <a:latin typeface="+mn-lt"/>
                <a:ea typeface="+mn-ea"/>
                <a:cs typeface="+mn-cs"/>
              </a:rPr>
              <a:t>Will You Be Ready.mp4</a:t>
            </a:r>
            <a:r>
              <a:rPr lang="en-US" sz="1200" kern="1200" dirty="0">
                <a:solidFill>
                  <a:schemeClr val="tx1"/>
                </a:solidFill>
                <a:effectLst/>
                <a:latin typeface="+mn-lt"/>
                <a:ea typeface="+mn-ea"/>
                <a:cs typeface="+mn-cs"/>
              </a:rPr>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r>
              <a:rPr lang="en-US" sz="1200" kern="1200" dirty="0">
                <a:solidFill>
                  <a:schemeClr val="tx1"/>
                </a:solidFill>
                <a:effectLst/>
                <a:latin typeface="+mn-lt"/>
                <a:ea typeface="+mn-ea"/>
                <a:cs typeface="+mn-cs"/>
              </a:rPr>
              <a:t>[Give participants a few minutes, as needed, to complete HANDOUT 2: </a:t>
            </a:r>
            <a:r>
              <a:rPr lang="en-US" sz="1200" b="0" kern="1200" dirty="0">
                <a:solidFill>
                  <a:schemeClr val="tx1"/>
                </a:solidFill>
                <a:effectLst/>
                <a:latin typeface="+mn-lt"/>
                <a:ea typeface="+mn-ea"/>
                <a:cs typeface="+mn-cs"/>
              </a:rPr>
              <a:t>Action Plan.]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 around the room and ask each participant:]</a:t>
            </a:r>
          </a:p>
          <a:p>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What is o</a:t>
            </a:r>
            <a:r>
              <a:rPr lang="en-US" sz="1200" kern="1200" dirty="0">
                <a:solidFill>
                  <a:schemeClr val="tx1"/>
                </a:solidFill>
                <a:effectLst/>
                <a:latin typeface="+mn-lt"/>
                <a:ea typeface="+mn-ea"/>
                <a:cs typeface="+mn-cs"/>
              </a:rPr>
              <a:t>ne action from your Action Plan that you will take?</a:t>
            </a:r>
          </a:p>
          <a:p>
            <a:r>
              <a:rPr lang="en-US" sz="1200" kern="1200" dirty="0">
                <a:solidFill>
                  <a:schemeClr val="tx1"/>
                </a:solidFill>
                <a:effectLst/>
                <a:latin typeface="+mn-lt"/>
                <a:ea typeface="+mn-ea"/>
                <a:cs typeface="+mn-cs"/>
              </a:rPr>
              <a:t>?: What is your biggest takeaway (the most important thing that was new)?</a:t>
            </a: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endParaRPr lang="en-US" sz="1000" dirty="0"/>
          </a:p>
        </p:txBody>
      </p:sp>
      <p:sp>
        <p:nvSpPr>
          <p:cNvPr id="4" name="Slide Number Placeholder 3"/>
          <p:cNvSpPr>
            <a:spLocks noGrp="1"/>
          </p:cNvSpPr>
          <p:nvPr>
            <p:ph type="sldNum" sz="quarter" idx="10"/>
          </p:nvPr>
        </p:nvSpPr>
        <p:spPr/>
        <p:txBody>
          <a:bodyPr/>
          <a:lstStyle/>
          <a:p>
            <a:fld id="{F2A52A3C-B083-48E6-8A02-429A4C73FC7A}" type="slidenum">
              <a:rPr lang="en-US" smtClean="0"/>
              <a:t>79</a:t>
            </a:fld>
            <a:endParaRPr lang="en-US" dirty="0"/>
          </a:p>
        </p:txBody>
      </p:sp>
    </p:spTree>
    <p:extLst>
      <p:ext uri="{BB962C8B-B14F-4D97-AF65-F5344CB8AC3E}">
        <p14:creationId xmlns:p14="http://schemas.microsoft.com/office/powerpoint/2010/main" val="8677305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providing</a:t>
            </a:r>
            <a:r>
              <a:rPr lang="en-US" baseline="0" dirty="0"/>
              <a:t> a handbook that you can use for further study.</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includes:</a:t>
            </a:r>
            <a:endParaRPr lang="en-US" dirty="0"/>
          </a:p>
          <a:p>
            <a:endParaRPr lang="en-US" baseline="0" dirty="0"/>
          </a:p>
          <a:p>
            <a:r>
              <a:rPr lang="en-US" baseline="0" dirty="0"/>
              <a:t>*: Topics for further inquiry</a:t>
            </a:r>
          </a:p>
          <a:p>
            <a:r>
              <a:rPr lang="en-US" baseline="0" dirty="0"/>
              <a:t>*: Recommended reading list</a:t>
            </a:r>
          </a:p>
          <a:p>
            <a:r>
              <a:rPr lang="en-US" baseline="0" dirty="0"/>
              <a:t>*: Copies of all handouts and job aids</a:t>
            </a:r>
          </a:p>
          <a:p>
            <a:r>
              <a:rPr lang="en-US" baseline="0" dirty="0"/>
              <a:t>*: Review of all information in the course</a:t>
            </a:r>
          </a:p>
        </p:txBody>
      </p:sp>
      <p:sp>
        <p:nvSpPr>
          <p:cNvPr id="4" name="Slide Number Placeholder 3"/>
          <p:cNvSpPr>
            <a:spLocks noGrp="1"/>
          </p:cNvSpPr>
          <p:nvPr>
            <p:ph type="sldNum" sz="quarter" idx="10"/>
          </p:nvPr>
        </p:nvSpPr>
        <p:spPr/>
        <p:txBody>
          <a:bodyPr/>
          <a:lstStyle/>
          <a:p>
            <a:fld id="{F2A52A3C-B083-48E6-8A02-429A4C73FC7A}" type="slidenum">
              <a:rPr lang="en-US" smtClean="0"/>
              <a:t>80</a:t>
            </a:fld>
            <a:endParaRPr lang="en-US" dirty="0"/>
          </a:p>
        </p:txBody>
      </p:sp>
    </p:spTree>
    <p:extLst>
      <p:ext uri="{BB962C8B-B14F-4D97-AF65-F5344CB8AC3E}">
        <p14:creationId xmlns:p14="http://schemas.microsoft.com/office/powerpoint/2010/main" val="3069979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final thought.</a:t>
            </a:r>
          </a:p>
          <a:p>
            <a:endParaRPr lang="en-US" dirty="0"/>
          </a:p>
          <a:p>
            <a:r>
              <a:rPr lang="en-US" dirty="0"/>
              <a:t>If this course was successful, then you have what you need to triumph in a crisis.</a:t>
            </a:r>
          </a:p>
          <a:p>
            <a:endParaRPr lang="en-US" dirty="0"/>
          </a:p>
          <a:p>
            <a:r>
              <a:rPr lang="en-US" dirty="0"/>
              <a:t>[Answer or discuss any final questions as time allows.]</a:t>
            </a:r>
          </a:p>
          <a:p>
            <a:endParaRPr lang="en-US" dirty="0"/>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81</a:t>
            </a:fld>
            <a:endParaRPr lang="en-US" dirty="0"/>
          </a:p>
        </p:txBody>
      </p:sp>
    </p:spTree>
    <p:extLst>
      <p:ext uri="{BB962C8B-B14F-4D97-AF65-F5344CB8AC3E}">
        <p14:creationId xmlns:p14="http://schemas.microsoft.com/office/powerpoint/2010/main" val="1780034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SLIDE]</a:t>
            </a:r>
          </a:p>
          <a:p>
            <a:endParaRPr lang="en-US" dirty="0"/>
          </a:p>
          <a:p>
            <a:r>
              <a:rPr lang="en-US" dirty="0"/>
              <a:t>[Distribute and collect evaluation forms.]</a:t>
            </a:r>
          </a:p>
          <a:p>
            <a:endParaRPr lang="en-US" dirty="0"/>
          </a:p>
          <a:p>
            <a:r>
              <a:rPr lang="en-US" dirty="0"/>
              <a:t>[Display and examine wrist monitor data </a:t>
            </a:r>
            <a:r>
              <a:rPr lang="en-US"/>
              <a:t>as time allows.]</a:t>
            </a:r>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82</a:t>
            </a:fld>
            <a:endParaRPr lang="en-US" dirty="0"/>
          </a:p>
        </p:txBody>
      </p:sp>
    </p:spTree>
    <p:extLst>
      <p:ext uri="{BB962C8B-B14F-4D97-AF65-F5344CB8AC3E}">
        <p14:creationId xmlns:p14="http://schemas.microsoft.com/office/powerpoint/2010/main" val="2837037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crisis is a beyond-design-basis event in which the environment is volatile, uncertain, complex and ambiguous.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an event we can’t fully foresee or prepare for.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will you do when something unexpected happens? How will you react?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nuclear power industry has a unique responsibility to protect the health and safety of the public.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a:t>
            </a:r>
            <a:r>
              <a:rPr lang="en-US" sz="1200" kern="1200" baseline="0" dirty="0">
                <a:solidFill>
                  <a:schemeClr val="tx1"/>
                </a:solidFill>
                <a:effectLst/>
                <a:latin typeface="+mn-lt"/>
                <a:ea typeface="+mn-ea"/>
                <a:cs typeface="+mn-cs"/>
              </a:rPr>
              <a:t> are in this course to get ready to uphold that responsibility, even in the worst conditions.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if you don’t think it will happen to you, consider that nobody thinks it will happen to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people at Fukushima Daiichi were people just like you.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None of us can afford to be unprepared for a crisis.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Distribute HANDOUT 2: Action</a:t>
            </a:r>
            <a:r>
              <a:rPr lang="en-US" sz="1200" kern="1200" baseline="0" dirty="0">
                <a:solidFill>
                  <a:schemeClr val="tx1"/>
                </a:solidFill>
                <a:effectLst/>
                <a:latin typeface="+mn-lt"/>
                <a:ea typeface="+mn-ea"/>
                <a:cs typeface="+mn-cs"/>
              </a:rPr>
              <a:t> Plan</a:t>
            </a:r>
            <a:r>
              <a:rPr lang="en-US" sz="1200" kern="1200" dirty="0">
                <a:solidFill>
                  <a:schemeClr val="tx1"/>
                </a:solidFill>
                <a:effectLst/>
                <a:latin typeface="+mn-lt"/>
                <a:ea typeface="+mn-ea"/>
                <a:cs typeface="+mn-cs"/>
              </a:rPr>
              <a:t>, and encourage participants to add items to it throughout the course.]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lumMod val="50000"/>
                </a:schemeClr>
              </a:solidFill>
            </a:endParaRPr>
          </a:p>
          <a:p>
            <a:endParaRPr lang="en-US" sz="1000" dirty="0"/>
          </a:p>
        </p:txBody>
      </p:sp>
      <p:sp>
        <p:nvSpPr>
          <p:cNvPr id="4" name="Slide Number Placeholder 3"/>
          <p:cNvSpPr>
            <a:spLocks noGrp="1"/>
          </p:cNvSpPr>
          <p:nvPr>
            <p:ph type="sldNum" sz="quarter" idx="10"/>
          </p:nvPr>
        </p:nvSpPr>
        <p:spPr/>
        <p:txBody>
          <a:bodyPr/>
          <a:lstStyle/>
          <a:p>
            <a:fld id="{F2A52A3C-B083-48E6-8A02-429A4C73FC7A}" type="slidenum">
              <a:rPr lang="en-US" smtClean="0"/>
              <a:t>8</a:t>
            </a:fld>
            <a:endParaRPr lang="en-US" dirty="0"/>
          </a:p>
        </p:txBody>
      </p:sp>
    </p:spTree>
    <p:extLst>
      <p:ext uri="{BB962C8B-B14F-4D97-AF65-F5344CB8AC3E}">
        <p14:creationId xmlns:p14="http://schemas.microsoft.com/office/powerpoint/2010/main" val="867730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t>
            </a:r>
            <a:r>
              <a:rPr lang="en-US" baseline="0" dirty="0"/>
              <a:t> SLIDE – NEW SECTION]</a:t>
            </a:r>
          </a:p>
          <a:p>
            <a:endParaRPr lang="en-US" dirty="0"/>
          </a:p>
          <a:p>
            <a:r>
              <a:rPr lang="en-US" sz="1200" kern="1200" dirty="0">
                <a:solidFill>
                  <a:schemeClr val="tx1"/>
                </a:solidFill>
                <a:effectLst/>
                <a:latin typeface="+mn-lt"/>
                <a:ea typeface="+mn-ea"/>
                <a:cs typeface="+mn-cs"/>
              </a:rPr>
              <a:t>We will begin with stress: what it is and how it affects us.</a:t>
            </a:r>
          </a:p>
          <a:p>
            <a:endParaRPr lang="en-US" sz="1200" kern="1200" dirty="0">
              <a:solidFill>
                <a:schemeClr val="tx1"/>
              </a:solidFill>
              <a:effectLst/>
              <a:latin typeface="+mn-lt"/>
              <a:ea typeface="+mn-ea"/>
              <a:cs typeface="+mn-cs"/>
            </a:endParaRPr>
          </a:p>
          <a:p>
            <a:r>
              <a:rPr lang="en-US" dirty="0"/>
              <a:t>Every person has an individual stress response. Your stress</a:t>
            </a:r>
            <a:r>
              <a:rPr lang="en-US" baseline="0" dirty="0"/>
              <a:t> response is your reaction to the demands placed on you. Each of you will identify your stress response, with this checklist as a guide.</a:t>
            </a:r>
          </a:p>
          <a:p>
            <a:endParaRPr lang="en-US" baseline="0" dirty="0"/>
          </a:p>
          <a:p>
            <a:r>
              <a:rPr lang="en-US" baseline="0" dirty="0"/>
              <a:t>[Instruct participants to view the Stress Response Checklist handout.]</a:t>
            </a:r>
          </a:p>
          <a:p>
            <a:r>
              <a:rPr lang="en-US" baseline="0" dirty="0"/>
              <a:t>[Optional: </a:t>
            </a:r>
            <a:r>
              <a:rPr lang="en-US" sz="1200" kern="1200" dirty="0">
                <a:solidFill>
                  <a:schemeClr val="tx1"/>
                </a:solidFill>
                <a:effectLst/>
                <a:latin typeface="+mn-lt"/>
                <a:ea typeface="+mn-ea"/>
                <a:cs typeface="+mn-cs"/>
              </a:rPr>
              <a:t>Provide extra copies so that participants may use separate checklists for various activities, as desired.]</a:t>
            </a:r>
            <a:endParaRPr lang="en-US" baseline="0" dirty="0"/>
          </a:p>
          <a:p>
            <a:r>
              <a:rPr lang="en-US" baseline="0" dirty="0"/>
              <a:t>[</a:t>
            </a:r>
            <a:r>
              <a:rPr lang="en-US" sz="1200" kern="1200" dirty="0">
                <a:solidFill>
                  <a:schemeClr val="tx1"/>
                </a:solidFill>
                <a:effectLst/>
                <a:latin typeface="+mn-lt"/>
                <a:ea typeface="+mn-ea"/>
                <a:cs typeface="+mn-cs"/>
              </a:rPr>
              <a:t>Briefly introduce the Stress Response Checklist. Call attention to: “Physical” and “Cognitive” columns; </a:t>
            </a:r>
          </a:p>
          <a:p>
            <a:r>
              <a:rPr lang="en-US" sz="1200" kern="1200" dirty="0">
                <a:solidFill>
                  <a:schemeClr val="tx1"/>
                </a:solidFill>
                <a:effectLst/>
                <a:latin typeface="+mn-lt"/>
                <a:ea typeface="+mn-ea"/>
                <a:cs typeface="+mn-cs"/>
              </a:rPr>
              <a:t>“NEGATIVE” and “POSITIVE” sections.]</a:t>
            </a:r>
            <a:endParaRPr lang="en-US" baseline="0" dirty="0"/>
          </a:p>
          <a:p>
            <a:endParaRPr lang="en-US" baseline="0" dirty="0"/>
          </a:p>
          <a:p>
            <a:r>
              <a:rPr lang="en-US" baseline="0" dirty="0"/>
              <a:t>[</a:t>
            </a:r>
            <a:r>
              <a:rPr lang="en-US" sz="1200" kern="1200" dirty="0">
                <a:solidFill>
                  <a:schemeClr val="tx1"/>
                </a:solidFill>
                <a:effectLst/>
                <a:latin typeface="+mn-lt"/>
                <a:ea typeface="+mn-ea"/>
                <a:cs typeface="+mn-cs"/>
              </a:rPr>
              <a:t>Instruct participants to work individually to check off the stress symptoms they experienced during the exercise, or during other stressful events. Allow about 1 minute</a:t>
            </a:r>
            <a:r>
              <a:rPr lang="en-US" baseline="0" dirty="0"/>
              <a: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Remember that the checklist is personal. Do not pressure anyone to share. Share your own experiences to help participants open up.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Who will tell us what they checked off in the “Physical Symptoms” column? </a:t>
            </a:r>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Start with your own examples, e.g., “For example, whenever I am standing up in front of a group like this, my mouth gets dry.”]</a:t>
            </a:r>
          </a:p>
          <a:p>
            <a:endParaRPr lang="en-US"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 variety of different symptoms; each person has a different response to stress. These responses might even be opposite to each other, e.g., one person is scattered, and another is focused.</a:t>
            </a:r>
          </a:p>
          <a:p>
            <a:pPr lvl="0"/>
            <a:r>
              <a:rPr lang="en-US" sz="1200" kern="1200" dirty="0">
                <a:solidFill>
                  <a:schemeClr val="tx1"/>
                </a:solidFill>
                <a:effectLst/>
                <a:latin typeface="+mn-lt"/>
                <a:ea typeface="+mn-ea"/>
                <a:cs typeface="+mn-cs"/>
              </a:rPr>
              <a:t>=: Both positive and negative symptoms. Point out that sometimes stress is good.</a:t>
            </a:r>
          </a:p>
          <a:p>
            <a:pPr lvl="0"/>
            <a:r>
              <a:rPr lang="en-US" sz="1200" kern="1200" dirty="0">
                <a:solidFill>
                  <a:schemeClr val="tx1"/>
                </a:solidFill>
                <a:effectLst/>
                <a:latin typeface="+mn-lt"/>
                <a:ea typeface="+mn-ea"/>
                <a:cs typeface="+mn-cs"/>
              </a:rPr>
              <a:t>=: If a participant didn’t experience stress during the exercise, ask them to think about other stressful situations from the past. </a:t>
            </a:r>
          </a:p>
          <a:p>
            <a:r>
              <a:rPr lang="en-US" sz="1200" kern="1200" dirty="0">
                <a:solidFill>
                  <a:schemeClr val="tx1"/>
                </a:solidFill>
                <a:effectLst/>
                <a:latin typeface="+mn-lt"/>
                <a:ea typeface="+mn-ea"/>
                <a:cs typeface="+mn-cs"/>
              </a:rPr>
              <a:t>=: Note any cognitive symptoms that would make it difficult to think clearly or make decisions, for later discussion.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If participants are filling out multiple </a:t>
            </a:r>
            <a:r>
              <a:rPr lang="en-US" sz="1200" b="1" kern="1200" dirty="0">
                <a:solidFill>
                  <a:schemeClr val="tx1"/>
                </a:solidFill>
                <a:effectLst/>
                <a:latin typeface="+mn-lt"/>
                <a:ea typeface="+mn-ea"/>
                <a:cs typeface="+mn-cs"/>
              </a:rPr>
              <a:t>Stress Response Checklists</a:t>
            </a:r>
            <a:r>
              <a:rPr lang="en-US" sz="1200" kern="1200" dirty="0">
                <a:solidFill>
                  <a:schemeClr val="tx1"/>
                </a:solidFill>
                <a:effectLst/>
                <a:latin typeface="+mn-lt"/>
                <a:ea typeface="+mn-ea"/>
                <a:cs typeface="+mn-cs"/>
              </a:rPr>
              <a:t>, ask them to write “Exercise 1” at the top of the checklist they just filled out.]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Later, we will refer back to these observations as a baseline. You will return to the Practical Exercise at the end of this course with a new awareness of your stress response.</a:t>
            </a:r>
          </a:p>
          <a:p>
            <a:endParaRPr lang="en-US" dirty="0"/>
          </a:p>
        </p:txBody>
      </p:sp>
      <p:sp>
        <p:nvSpPr>
          <p:cNvPr id="4" name="Slide Number Placeholder 3"/>
          <p:cNvSpPr>
            <a:spLocks noGrp="1"/>
          </p:cNvSpPr>
          <p:nvPr>
            <p:ph type="sldNum" sz="quarter" idx="10"/>
          </p:nvPr>
        </p:nvSpPr>
        <p:spPr/>
        <p:txBody>
          <a:bodyPr/>
          <a:lstStyle/>
          <a:p>
            <a:fld id="{F2A52A3C-B083-48E6-8A02-429A4C73FC7A}" type="slidenum">
              <a:rPr lang="en-US" smtClean="0"/>
              <a:t>9</a:t>
            </a:fld>
            <a:endParaRPr lang="en-US" dirty="0"/>
          </a:p>
        </p:txBody>
      </p:sp>
    </p:spTree>
    <p:extLst>
      <p:ext uri="{BB962C8B-B14F-4D97-AF65-F5344CB8AC3E}">
        <p14:creationId xmlns:p14="http://schemas.microsoft.com/office/powerpoint/2010/main" val="69547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Internal">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679301" y="34468"/>
            <a:ext cx="2399386" cy="365760"/>
          </a:xfrm>
          <a:prstGeom prst="rect">
            <a:avLst/>
          </a:prstGeom>
        </p:spPr>
        <p:txBody>
          <a:bodyPr/>
          <a:lstStyle>
            <a:lvl1pPr>
              <a:defRPr>
                <a:solidFill>
                  <a:schemeClr val="bg1"/>
                </a:solidFill>
                <a:effectLst/>
              </a:defRPr>
            </a:lvl1pPr>
          </a:lstStyle>
          <a:p>
            <a:fld id="{EAE0D575-AF94-4223-AFCD-8DDEAB34B2DA}" type="slidenum">
              <a:rPr lang="en-US" smtClean="0"/>
              <a:pPr/>
              <a:t>‹#›</a:t>
            </a:fld>
            <a:endParaRPr lang="en-US" dirty="0"/>
          </a:p>
        </p:txBody>
      </p:sp>
      <p:cxnSp>
        <p:nvCxnSpPr>
          <p:cNvPr id="8" name="Straight Connector 7"/>
          <p:cNvCxnSpPr/>
          <p:nvPr userDrawn="1"/>
        </p:nvCxnSpPr>
        <p:spPr>
          <a:xfrm>
            <a:off x="0" y="587822"/>
            <a:ext cx="91440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 y="1425528"/>
            <a:ext cx="91440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 y="6304160"/>
            <a:ext cx="91440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465138" y="1574799"/>
            <a:ext cx="8229600" cy="2917371"/>
          </a:xfrm>
        </p:spPr>
        <p:txBody>
          <a:bodyPr>
            <a:noAutofit/>
          </a:bodyPr>
          <a:lstStyle>
            <a:lvl1pPr algn="l">
              <a:lnSpc>
                <a:spcPct val="85000"/>
              </a:lnSpc>
              <a:spcBef>
                <a:spcPts val="0"/>
              </a:spcBef>
              <a:spcAft>
                <a:spcPts val="0"/>
              </a:spcAft>
              <a:defRPr sz="6000">
                <a:solidFill>
                  <a:schemeClr val="bg1"/>
                </a:solidFill>
                <a:effectLst/>
              </a:defRPr>
            </a:lvl1pPr>
          </a:lstStyle>
          <a:p>
            <a:r>
              <a:rPr lang="en-US"/>
              <a:t>Click to edit Master title style</a:t>
            </a:r>
            <a:endParaRPr lang="en-US" dirty="0"/>
          </a:p>
        </p:txBody>
      </p:sp>
      <p:sp>
        <p:nvSpPr>
          <p:cNvPr id="13" name="Subtitle 2"/>
          <p:cNvSpPr>
            <a:spLocks noGrp="1"/>
          </p:cNvSpPr>
          <p:nvPr>
            <p:ph type="subTitle" idx="1"/>
          </p:nvPr>
        </p:nvSpPr>
        <p:spPr>
          <a:xfrm>
            <a:off x="465138" y="4579257"/>
            <a:ext cx="8229600" cy="1545772"/>
          </a:xfrm>
        </p:spPr>
        <p:txBody>
          <a:bodyPr>
            <a:normAutofit/>
          </a:bodyPr>
          <a:lstStyle>
            <a:lvl1pPr marL="0" indent="0" algn="l">
              <a:lnSpc>
                <a:spcPct val="85000"/>
              </a:lnSpc>
              <a:spcBef>
                <a:spcPts val="0"/>
              </a:spcBef>
              <a:spcAft>
                <a:spcPts val="0"/>
              </a:spcAft>
              <a:buNone/>
              <a:defRPr sz="2800">
                <a:solidFill>
                  <a:schemeClr val="bg1"/>
                </a:solidFill>
                <a:effectLst/>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01797" y="161703"/>
            <a:ext cx="1164296" cy="1418211"/>
          </a:xfrm>
          <a:prstGeom prst="rect">
            <a:avLst/>
          </a:prstGeom>
        </p:spPr>
      </p:pic>
    </p:spTree>
    <p:extLst>
      <p:ext uri="{BB962C8B-B14F-4D97-AF65-F5344CB8AC3E}">
        <p14:creationId xmlns:p14="http://schemas.microsoft.com/office/powerpoint/2010/main" val="40887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62BB772-9431-4450-BE4D-02E1241EA2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5572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62BB772-9431-4450-BE4D-02E1241EA2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2750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62BB772-9431-4450-BE4D-02E1241EA2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0571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62BB772-9431-4450-BE4D-02E1241EA2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0457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62BB772-9431-4450-BE4D-02E1241EA2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9861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5"/>
          <p:cNvSpPr>
            <a:spLocks noGrp="1"/>
          </p:cNvSpPr>
          <p:nvPr>
            <p:ph type="sldNum" sz="quarter" idx="4"/>
          </p:nvPr>
        </p:nvSpPr>
        <p:spPr>
          <a:xfrm>
            <a:off x="6684647" y="43542"/>
            <a:ext cx="2399386" cy="365760"/>
          </a:xfrm>
          <a:prstGeom prst="rect">
            <a:avLst/>
          </a:prstGeom>
        </p:spPr>
        <p:txBody>
          <a:bodyPr vert="horz" lIns="91440" tIns="45720" rIns="91440" bIns="45720" rtlCol="0" anchor="ctr"/>
          <a:lstStyle>
            <a:lvl1pPr algn="r">
              <a:defRPr lang="en-US" sz="1600" smtClean="0"/>
            </a:lvl1pPr>
          </a:lstStyle>
          <a:p>
            <a:fld id="{EAE0D575-AF94-4223-AFCD-8DDEAB34B2DA}" type="slidenum">
              <a:rPr lang="en-US" smtClean="0"/>
              <a:pPr/>
              <a:t>‹#›</a:t>
            </a:fld>
            <a:endParaRPr lang="en-US" dirty="0"/>
          </a:p>
        </p:txBody>
      </p:sp>
    </p:spTree>
    <p:extLst>
      <p:ext uri="{BB962C8B-B14F-4D97-AF65-F5344CB8AC3E}">
        <p14:creationId xmlns:p14="http://schemas.microsoft.com/office/powerpoint/2010/main" val="4282408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62BB772-9431-4450-BE4D-02E1241EA2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5921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62BB772-9431-4450-BE4D-02E1241EA2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9958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62BB772-9431-4450-BE4D-02E1241EA2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6921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62BB772-9431-4450-BE4D-02E1241EA2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969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External">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5138" y="1574799"/>
            <a:ext cx="8229600" cy="2917371"/>
          </a:xfrm>
        </p:spPr>
        <p:txBody>
          <a:bodyPr>
            <a:noAutofit/>
          </a:bodyPr>
          <a:lstStyle>
            <a:lvl1pPr algn="l">
              <a:lnSpc>
                <a:spcPct val="85000"/>
              </a:lnSpc>
              <a:spcBef>
                <a:spcPts val="0"/>
              </a:spcBef>
              <a:spcAft>
                <a:spcPts val="0"/>
              </a:spcAft>
              <a:defRPr sz="6000">
                <a:solidFill>
                  <a:schemeClr val="bg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65138" y="4579257"/>
            <a:ext cx="8229600" cy="1545772"/>
          </a:xfrm>
        </p:spPr>
        <p:txBody>
          <a:bodyPr>
            <a:normAutofit/>
          </a:bodyPr>
          <a:lstStyle>
            <a:lvl1pPr marL="0" indent="0" algn="l">
              <a:lnSpc>
                <a:spcPct val="85000"/>
              </a:lnSpc>
              <a:spcBef>
                <a:spcPts val="0"/>
              </a:spcBef>
              <a:spcAft>
                <a:spcPts val="0"/>
              </a:spcAft>
              <a:buNone/>
              <a:defRPr sz="2800">
                <a:solidFill>
                  <a:schemeClr val="bg1"/>
                </a:solidFill>
                <a:effectLst/>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6679301" y="34468"/>
            <a:ext cx="2399386" cy="365760"/>
          </a:xfrm>
          <a:prstGeom prst="rect">
            <a:avLst/>
          </a:prstGeom>
        </p:spPr>
        <p:txBody>
          <a:bodyPr/>
          <a:lstStyle>
            <a:lvl1pPr>
              <a:defRPr>
                <a:solidFill>
                  <a:schemeClr val="bg1"/>
                </a:solidFill>
                <a:effectLst/>
              </a:defRPr>
            </a:lvl1pPr>
          </a:lstStyle>
          <a:p>
            <a:fld id="{EAE0D575-AF94-4223-AFCD-8DDEAB34B2DA}" type="slidenum">
              <a:rPr lang="en-US" smtClean="0"/>
              <a:pPr/>
              <a:t>‹#›</a:t>
            </a:fld>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366" y="699505"/>
            <a:ext cx="3522939" cy="685799"/>
          </a:xfrm>
          <a:prstGeom prst="rect">
            <a:avLst/>
          </a:prstGeom>
        </p:spPr>
      </p:pic>
      <p:cxnSp>
        <p:nvCxnSpPr>
          <p:cNvPr id="8" name="Straight Connector 7"/>
          <p:cNvCxnSpPr/>
          <p:nvPr userDrawn="1"/>
        </p:nvCxnSpPr>
        <p:spPr>
          <a:xfrm>
            <a:off x="0" y="587822"/>
            <a:ext cx="91440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 y="1425169"/>
            <a:ext cx="91440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 y="6304160"/>
            <a:ext cx="91440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39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 Diagonal Corner Rectangle 4"/>
          <p:cNvSpPr/>
          <p:nvPr userDrawn="1"/>
        </p:nvSpPr>
        <p:spPr>
          <a:xfrm flipV="1">
            <a:off x="361798" y="342902"/>
            <a:ext cx="8458200" cy="6028639"/>
          </a:xfrm>
          <a:prstGeom prst="round2DiagRect">
            <a:avLst>
              <a:gd name="adj1" fmla="val 446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6684647" y="43542"/>
            <a:ext cx="2399386" cy="365760"/>
          </a:xfrm>
          <a:prstGeom prst="rect">
            <a:avLst/>
          </a:prstGeom>
        </p:spPr>
        <p:txBody>
          <a:bodyPr vert="horz" lIns="91440" tIns="45720" rIns="91440" bIns="45720" rtlCol="0" anchor="ctr"/>
          <a:lstStyle>
            <a:lvl1pPr algn="r">
              <a:defRPr lang="en-US" smtClean="0"/>
            </a:lvl1pPr>
          </a:lstStyle>
          <a:p>
            <a:fld id="{EAE0D575-AF94-4223-AFCD-8DDEAB34B2DA}" type="slidenum">
              <a:rPr lang="en-US" smtClean="0"/>
              <a:pPr/>
              <a:t>‹#›</a:t>
            </a:fld>
            <a:endParaRPr lang="en-US" dirty="0"/>
          </a:p>
        </p:txBody>
      </p:sp>
    </p:spTree>
    <p:extLst>
      <p:ext uri="{BB962C8B-B14F-4D97-AF65-F5344CB8AC3E}">
        <p14:creationId xmlns:p14="http://schemas.microsoft.com/office/powerpoint/2010/main" val="105294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indent="0">
              <a:defRPr>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lang="en-US" smtClean="0"/>
            </a:lvl1pPr>
          </a:lstStyle>
          <a:p>
            <a:fld id="{EAE0D575-AF94-4223-AFCD-8DDEAB34B2DA}" type="slidenum">
              <a:rPr lang="en-US" smtClean="0"/>
              <a:pPr/>
              <a:t>‹#›</a:t>
            </a:fld>
            <a:endParaRPr lang="en-US" dirty="0"/>
          </a:p>
        </p:txBody>
      </p:sp>
    </p:spTree>
    <p:extLst>
      <p:ext uri="{BB962C8B-B14F-4D97-AF65-F5344CB8AC3E}">
        <p14:creationId xmlns:p14="http://schemas.microsoft.com/office/powerpoint/2010/main" val="329380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ound Diagonal Corner Rectangle 7"/>
          <p:cNvSpPr/>
          <p:nvPr userDrawn="1"/>
        </p:nvSpPr>
        <p:spPr>
          <a:xfrm flipV="1">
            <a:off x="361798" y="342902"/>
            <a:ext cx="8458200" cy="6028639"/>
          </a:xfrm>
          <a:prstGeom prst="round2DiagRect">
            <a:avLst>
              <a:gd name="adj1" fmla="val 446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6684647" y="43542"/>
            <a:ext cx="2399386" cy="365760"/>
          </a:xfrm>
          <a:prstGeom prst="rect">
            <a:avLst/>
          </a:prstGeom>
        </p:spPr>
        <p:txBody>
          <a:bodyPr vert="horz" lIns="91440" tIns="45720" rIns="91440" bIns="45720" rtlCol="0" anchor="ctr"/>
          <a:lstStyle>
            <a:lvl1pPr algn="r">
              <a:defRPr lang="en-US" smtClean="0"/>
            </a:lvl1pPr>
          </a:lstStyle>
          <a:p>
            <a:fld id="{EAE0D575-AF94-4223-AFCD-8DDEAB34B2DA}" type="slidenum">
              <a:rPr lang="en-US" smtClean="0"/>
              <a:pPr/>
              <a:t>‹#›</a:t>
            </a:fld>
            <a:endParaRPr lang="en-US" dirty="0"/>
          </a:p>
        </p:txBody>
      </p:sp>
    </p:spTree>
    <p:extLst>
      <p:ext uri="{BB962C8B-B14F-4D97-AF65-F5344CB8AC3E}">
        <p14:creationId xmlns:p14="http://schemas.microsoft.com/office/powerpoint/2010/main" val="25670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ound Diagonal Corner Rectangle 9"/>
          <p:cNvSpPr/>
          <p:nvPr userDrawn="1"/>
        </p:nvSpPr>
        <p:spPr>
          <a:xfrm flipV="1">
            <a:off x="361798" y="342902"/>
            <a:ext cx="8458200" cy="6028639"/>
          </a:xfrm>
          <a:prstGeom prst="round2DiagRect">
            <a:avLst>
              <a:gd name="adj1" fmla="val 446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10"/>
          </p:nvPr>
        </p:nvSpPr>
        <p:spPr>
          <a:xfrm>
            <a:off x="6684647" y="43542"/>
            <a:ext cx="2399386" cy="365760"/>
          </a:xfrm>
          <a:prstGeom prst="rect">
            <a:avLst/>
          </a:prstGeom>
        </p:spPr>
        <p:txBody>
          <a:bodyPr vert="horz" lIns="91440" tIns="45720" rIns="91440" bIns="45720" rtlCol="0" anchor="ctr"/>
          <a:lstStyle>
            <a:lvl1pPr algn="r">
              <a:defRPr lang="en-US" smtClean="0"/>
            </a:lvl1pPr>
          </a:lstStyle>
          <a:p>
            <a:fld id="{EAE0D575-AF94-4223-AFCD-8DDEAB34B2DA}" type="slidenum">
              <a:rPr lang="en-US" smtClean="0"/>
              <a:pPr/>
              <a:t>‹#›</a:t>
            </a:fld>
            <a:endParaRPr lang="en-US" dirty="0"/>
          </a:p>
        </p:txBody>
      </p:sp>
    </p:spTree>
    <p:extLst>
      <p:ext uri="{BB962C8B-B14F-4D97-AF65-F5344CB8AC3E}">
        <p14:creationId xmlns:p14="http://schemas.microsoft.com/office/powerpoint/2010/main" val="74254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ound Diagonal Corner Rectangle 5"/>
          <p:cNvSpPr/>
          <p:nvPr userDrawn="1"/>
        </p:nvSpPr>
        <p:spPr>
          <a:xfrm flipV="1">
            <a:off x="361798" y="342902"/>
            <a:ext cx="8458200" cy="6028639"/>
          </a:xfrm>
          <a:prstGeom prst="round2DiagRect">
            <a:avLst>
              <a:gd name="adj1" fmla="val 446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684264" y="45720"/>
            <a:ext cx="2399386" cy="365760"/>
          </a:xfrm>
          <a:prstGeom prst="rect">
            <a:avLst/>
          </a:prstGeom>
        </p:spPr>
        <p:txBody>
          <a:bodyPr/>
          <a:lstStyle>
            <a:lvl1pPr>
              <a:defRPr lang="en-US" smtClean="0"/>
            </a:lvl1pPr>
          </a:lstStyle>
          <a:p>
            <a:fld id="{EAE0D575-AF94-4223-AFCD-8DDEAB34B2DA}" type="slidenum">
              <a:rPr lang="en-US" smtClean="0"/>
              <a:pPr/>
              <a:t>‹#›</a:t>
            </a:fld>
            <a:endParaRPr lang="en-US" dirty="0"/>
          </a:p>
        </p:txBody>
      </p:sp>
    </p:spTree>
    <p:extLst>
      <p:ext uri="{BB962C8B-B14F-4D97-AF65-F5344CB8AC3E}">
        <p14:creationId xmlns:p14="http://schemas.microsoft.com/office/powerpoint/2010/main" val="262051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ound Diagonal Corner Rectangle 4"/>
          <p:cNvSpPr/>
          <p:nvPr userDrawn="1"/>
        </p:nvSpPr>
        <p:spPr>
          <a:xfrm flipV="1">
            <a:off x="361798" y="342902"/>
            <a:ext cx="8458200" cy="6028639"/>
          </a:xfrm>
          <a:prstGeom prst="round2DiagRect">
            <a:avLst>
              <a:gd name="adj1" fmla="val 446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Slide Number Placeholder 4"/>
          <p:cNvSpPr>
            <a:spLocks noGrp="1"/>
          </p:cNvSpPr>
          <p:nvPr>
            <p:ph type="sldNum" sz="quarter" idx="12"/>
          </p:nvPr>
        </p:nvSpPr>
        <p:spPr>
          <a:xfrm>
            <a:off x="6684264" y="45720"/>
            <a:ext cx="2399386" cy="365760"/>
          </a:xfrm>
          <a:prstGeom prst="rect">
            <a:avLst/>
          </a:prstGeom>
        </p:spPr>
        <p:txBody>
          <a:bodyPr/>
          <a:lstStyle>
            <a:lvl1pPr>
              <a:defRPr lang="en-US" smtClean="0"/>
            </a:lvl1pPr>
          </a:lstStyle>
          <a:p>
            <a:fld id="{EAE0D575-AF94-4223-AFCD-8DDEAB34B2DA}" type="slidenum">
              <a:rPr lang="en-US" smtClean="0"/>
              <a:pPr/>
              <a:t>‹#›</a:t>
            </a:fld>
            <a:endParaRPr lang="en-US" dirty="0"/>
          </a:p>
        </p:txBody>
      </p:sp>
    </p:spTree>
    <p:extLst>
      <p:ext uri="{BB962C8B-B14F-4D97-AF65-F5344CB8AC3E}">
        <p14:creationId xmlns:p14="http://schemas.microsoft.com/office/powerpoint/2010/main" val="199322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62BB772-9431-4450-BE4D-02E1241EA2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7401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8382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371600"/>
            <a:ext cx="8229600" cy="48902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6684647" y="43542"/>
            <a:ext cx="2399386" cy="365760"/>
          </a:xfrm>
          <a:prstGeom prst="rect">
            <a:avLst/>
          </a:prstGeom>
          <a:noFill/>
        </p:spPr>
        <p:txBody>
          <a:bodyPr vert="horz" lIns="91440" tIns="45720" rIns="91440" bIns="45720" rtlCol="0" anchor="ctr"/>
          <a:lstStyle>
            <a:lvl1pPr algn="r">
              <a:defRPr sz="1600" b="1">
                <a:solidFill>
                  <a:schemeClr val="bg1"/>
                </a:solidFill>
                <a:effectLst/>
                <a:latin typeface="+mn-lt"/>
              </a:defRPr>
            </a:lvl1pPr>
          </a:lstStyle>
          <a:p>
            <a:fld id="{EAE0D575-AF94-4223-AFCD-8DDEAB34B2DA}" type="slidenum">
              <a:rPr lang="en-US" smtClean="0"/>
              <a:pPr/>
              <a:t>‹#›</a:t>
            </a:fld>
            <a:endParaRPr lang="en-US" dirty="0"/>
          </a:p>
        </p:txBody>
      </p:sp>
    </p:spTree>
    <p:extLst>
      <p:ext uri="{BB962C8B-B14F-4D97-AF65-F5344CB8AC3E}">
        <p14:creationId xmlns:p14="http://schemas.microsoft.com/office/powerpoint/2010/main" val="2873078158"/>
      </p:ext>
    </p:extLst>
  </p:cSld>
  <p:clrMap bg1="lt1" tx1="dk1" bg2="lt2" tx2="dk2" accent1="accent1" accent2="accent2" accent3="accent3" accent4="accent4" accent5="accent5" accent6="accent6" hlink="hlink" folHlink="folHlink"/>
  <p:sldLayoutIdLst>
    <p:sldLayoutId id="2147483688" r:id="rId1"/>
    <p:sldLayoutId id="2147483675" r:id="rId2"/>
    <p:sldLayoutId id="2147483676" r:id="rId3"/>
    <p:sldLayoutId id="2147483722"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4400" b="1" kern="1200">
          <a:solidFill>
            <a:srgbClr val="752619"/>
          </a:solidFill>
          <a:latin typeface="Arial" pitchFamily="34" charset="0"/>
          <a:ea typeface="+mj-ea"/>
          <a:cs typeface="Arial" pitchFamily="34" charset="0"/>
        </a:defRPr>
      </a:lvl1pPr>
    </p:titleStyle>
    <p:bodyStyle>
      <a:lvl1pPr marL="227013" indent="-227013" algn="l" defTabSz="914400" rtl="0" eaLnBrk="1" latinLnBrk="0" hangingPunct="1">
        <a:lnSpc>
          <a:spcPct val="85000"/>
        </a:lnSpc>
        <a:spcBef>
          <a:spcPts val="0"/>
        </a:spcBef>
        <a:spcAft>
          <a:spcPts val="1200"/>
        </a:spcAft>
        <a:buClr>
          <a:srgbClr val="752619"/>
        </a:buClr>
        <a:buFont typeface="Arial" pitchFamily="34" charset="0"/>
        <a:buChar char="•"/>
        <a:defRPr sz="3200" kern="1200">
          <a:solidFill>
            <a:schemeClr val="tx1"/>
          </a:solidFill>
          <a:latin typeface="+mn-lt"/>
          <a:ea typeface="+mn-ea"/>
          <a:cs typeface="Arial" pitchFamily="34" charset="0"/>
        </a:defRPr>
      </a:lvl1pPr>
      <a:lvl2pPr marL="628650" indent="-284163" algn="l" defTabSz="914400" rtl="0" eaLnBrk="1" latinLnBrk="0" hangingPunct="1">
        <a:lnSpc>
          <a:spcPct val="85000"/>
        </a:lnSpc>
        <a:spcBef>
          <a:spcPts val="0"/>
        </a:spcBef>
        <a:spcAft>
          <a:spcPts val="1200"/>
        </a:spcAft>
        <a:buClr>
          <a:srgbClr val="752619"/>
        </a:buClr>
        <a:buFont typeface="Arial" pitchFamily="34" charset="0"/>
        <a:buChar char="–"/>
        <a:defRPr sz="2800" kern="1200">
          <a:solidFill>
            <a:schemeClr val="tx1"/>
          </a:solidFill>
          <a:latin typeface="+mn-lt"/>
          <a:ea typeface="+mn-ea"/>
          <a:cs typeface="Arial" pitchFamily="34" charset="0"/>
        </a:defRPr>
      </a:lvl2pPr>
      <a:lvl3pPr marL="914400" indent="-227013" algn="l" defTabSz="914400" rtl="0" eaLnBrk="1" latinLnBrk="0" hangingPunct="1">
        <a:lnSpc>
          <a:spcPct val="85000"/>
        </a:lnSpc>
        <a:spcBef>
          <a:spcPts val="0"/>
        </a:spcBef>
        <a:spcAft>
          <a:spcPts val="1200"/>
        </a:spcAft>
        <a:buClr>
          <a:srgbClr val="752619"/>
        </a:buClr>
        <a:buFont typeface="Arial" pitchFamily="34" charset="0"/>
        <a:buChar char="•"/>
        <a:defRPr sz="2400" kern="1200">
          <a:solidFill>
            <a:schemeClr val="tx1"/>
          </a:solidFill>
          <a:latin typeface="+mn-lt"/>
          <a:ea typeface="+mn-ea"/>
          <a:cs typeface="Arial" pitchFamily="34" charset="0"/>
        </a:defRPr>
      </a:lvl3pPr>
      <a:lvl4pPr marL="1200150" indent="-227013" algn="l" defTabSz="914400" rtl="0" eaLnBrk="1" latinLnBrk="0" hangingPunct="1">
        <a:lnSpc>
          <a:spcPct val="85000"/>
        </a:lnSpc>
        <a:spcBef>
          <a:spcPts val="0"/>
        </a:spcBef>
        <a:spcAft>
          <a:spcPts val="1200"/>
        </a:spcAft>
        <a:buClr>
          <a:srgbClr val="752619"/>
        </a:buClr>
        <a:buFont typeface="Arial" pitchFamily="34" charset="0"/>
        <a:buChar char="–"/>
        <a:defRPr sz="2000" kern="1200">
          <a:solidFill>
            <a:schemeClr val="tx1"/>
          </a:solidFill>
          <a:latin typeface="+mn-lt"/>
          <a:ea typeface="+mn-ea"/>
          <a:cs typeface="Arial" pitchFamily="34" charset="0"/>
        </a:defRPr>
      </a:lvl4pPr>
      <a:lvl5pPr marL="1427163" indent="-168275" algn="l" defTabSz="914400" rtl="0" eaLnBrk="1" latinLnBrk="0" hangingPunct="1">
        <a:lnSpc>
          <a:spcPct val="85000"/>
        </a:lnSpc>
        <a:spcBef>
          <a:spcPts val="0"/>
        </a:spcBef>
        <a:spcAft>
          <a:spcPts val="1200"/>
        </a:spcAft>
        <a:buClr>
          <a:srgbClr val="752619"/>
        </a:buClr>
        <a:buFont typeface="Arial"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2BB772-9431-4450-BE4D-02E1241EA2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07701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slide" Target="slide2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1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5.xml"/><Relationship Id="rId5" Type="http://schemas.openxmlformats.org/officeDocument/2006/relationships/slideLayout" Target="../slideLayouts/slideLayout7.xml"/><Relationship Id="rId4" Type="http://schemas.openxmlformats.org/officeDocument/2006/relationships/audio" Target="../media/media3.m4a"/></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hyperlink" Target="http://tiny.cc/CDM4NL-Hatch"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http://tiny.cc/CDM4NL-BrownsFerry1"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hyperlink" Target="http://tiny.cc/CDM4NL-BrownsFerry2"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hyperlink" Target="http://tiny.cc/CDM4NL-MiracleOnHudso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hyperlink" Target="http://tiny.cc/CDM4NL-FtCalhoun"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hyperlink" Target="http://tiny.cc/CDM4NL-Fukushima"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hyperlink" Target="http://tiny.cc/CDM4NL-FtCalhoun"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hyperlink" Target="http://tiny.cc/CDM4NL-WillYouBeRead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Crisis Decision Making for Nuclear Leaders</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EAE0D575-AF94-4223-AFCD-8DDEAB34B2DA}" type="slidenum">
              <a:rPr lang="en-US" smtClean="0"/>
              <a:pPr/>
              <a:t>1</a:t>
            </a:fld>
            <a:endParaRPr lang="en-US" dirty="0"/>
          </a:p>
        </p:txBody>
      </p:sp>
    </p:spTree>
    <p:extLst>
      <p:ext uri="{BB962C8B-B14F-4D97-AF65-F5344CB8AC3E}">
        <p14:creationId xmlns:p14="http://schemas.microsoft.com/office/powerpoint/2010/main" val="222821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po.org\open\On-Going Programs\Evaluations\Emergency Response Development\ERTD - Emergency Response Training Development\Dev DMUS Trng Matr for Ind Inst\DMUS 2 Development\03 Development\iStock_000019202414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2013" y="4156359"/>
            <a:ext cx="3341682" cy="22238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Definition of Stress</a:t>
            </a:r>
          </a:p>
        </p:txBody>
      </p:sp>
      <p:sp>
        <p:nvSpPr>
          <p:cNvPr id="3" name="Content Placeholder 2"/>
          <p:cNvSpPr>
            <a:spLocks noGrp="1"/>
          </p:cNvSpPr>
          <p:nvPr>
            <p:ph sz="half" idx="1"/>
          </p:nvPr>
        </p:nvSpPr>
        <p:spPr/>
        <p:txBody>
          <a:bodyPr>
            <a:normAutofit/>
          </a:bodyPr>
          <a:lstStyle/>
          <a:p>
            <a:pPr marL="514350" indent="-514350">
              <a:buFont typeface="+mj-lt"/>
              <a:buAutoNum type="arabicPeriod"/>
            </a:pPr>
            <a:r>
              <a:rPr lang="en-US" sz="2400" dirty="0"/>
              <a:t>The perception that success in meeting the demand is important</a:t>
            </a:r>
          </a:p>
          <a:p>
            <a:pPr marL="514350" indent="-514350">
              <a:buFont typeface="+mj-lt"/>
              <a:buAutoNum type="arabicPeriod"/>
            </a:pPr>
            <a:r>
              <a:rPr lang="en-US" sz="2400" dirty="0"/>
              <a:t>The perception that I must be the person to fulfill the demand</a:t>
            </a:r>
          </a:p>
          <a:p>
            <a:pPr marL="514350" indent="-514350">
              <a:buFont typeface="+mj-lt"/>
              <a:buAutoNum type="arabicPeriod"/>
            </a:pPr>
            <a:r>
              <a:rPr lang="en-US" sz="2400" dirty="0"/>
              <a:t>The perception that the demand exceeds my abilities</a:t>
            </a:r>
            <a:br>
              <a:rPr lang="en-US" sz="1200" dirty="0"/>
            </a:br>
            <a:endParaRPr lang="en-US" sz="2400" dirty="0"/>
          </a:p>
        </p:txBody>
      </p:sp>
      <p:sp>
        <p:nvSpPr>
          <p:cNvPr id="4" name="Content Placeholder 3"/>
          <p:cNvSpPr>
            <a:spLocks noGrp="1"/>
          </p:cNvSpPr>
          <p:nvPr>
            <p:ph sz="half" idx="2"/>
          </p:nvPr>
        </p:nvSpPr>
        <p:spPr/>
        <p:txBody>
          <a:bodyPr/>
          <a:lstStyle/>
          <a:p>
            <a:pPr marL="0" indent="0">
              <a:buNone/>
            </a:pPr>
            <a:r>
              <a:rPr lang="en-US" i="1" dirty="0"/>
              <a:t>Is it important?</a:t>
            </a:r>
          </a:p>
          <a:p>
            <a:pPr marL="0" indent="0">
              <a:buNone/>
            </a:pPr>
            <a:endParaRPr lang="en-US" sz="3200" i="1" dirty="0"/>
          </a:p>
          <a:p>
            <a:pPr marL="0" indent="0">
              <a:buNone/>
            </a:pPr>
            <a:r>
              <a:rPr lang="en-US" i="1" dirty="0"/>
              <a:t>Am I required to do it?</a:t>
            </a:r>
          </a:p>
          <a:p>
            <a:pPr marL="0" indent="0">
              <a:buNone/>
            </a:pPr>
            <a:endParaRPr lang="en-US" sz="3200" i="1" dirty="0"/>
          </a:p>
          <a:p>
            <a:pPr marL="0" indent="0">
              <a:buNone/>
            </a:pPr>
            <a:r>
              <a:rPr lang="en-US" i="1" dirty="0"/>
              <a:t>Can I handle it?</a:t>
            </a:r>
          </a:p>
        </p:txBody>
      </p:sp>
      <p:sp>
        <p:nvSpPr>
          <p:cNvPr id="5" name="Slide Number Placeholder 4"/>
          <p:cNvSpPr>
            <a:spLocks noGrp="1"/>
          </p:cNvSpPr>
          <p:nvPr>
            <p:ph type="sldNum" sz="quarter" idx="4"/>
          </p:nvPr>
        </p:nvSpPr>
        <p:spPr/>
        <p:txBody>
          <a:bodyPr/>
          <a:lstStyle/>
          <a:p>
            <a:fld id="{EAE0D575-AF94-4223-AFCD-8DDEAB34B2DA}" type="slidenum">
              <a:rPr lang="en-US" smtClean="0"/>
              <a:pPr/>
              <a:t>10</a:t>
            </a:fld>
            <a:endParaRPr lang="en-US" dirty="0"/>
          </a:p>
        </p:txBody>
      </p:sp>
    </p:spTree>
    <p:extLst>
      <p:ext uri="{BB962C8B-B14F-4D97-AF65-F5344CB8AC3E}">
        <p14:creationId xmlns:p14="http://schemas.microsoft.com/office/powerpoint/2010/main" val="232860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par>
                                <p:cTn id="26" presetID="22" presetClass="entr" presetSubtype="8" fill="hold" nodeType="withEffect">
                                  <p:stCondLst>
                                    <p:cond delay="50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wipe(left)">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Negative Stress Example</a:t>
            </a:r>
          </a:p>
        </p:txBody>
      </p:sp>
      <p:sp>
        <p:nvSpPr>
          <p:cNvPr id="3" name="Content Placeholder 2"/>
          <p:cNvSpPr>
            <a:spLocks noGrp="1"/>
          </p:cNvSpPr>
          <p:nvPr>
            <p:ph idx="1"/>
          </p:nvPr>
        </p:nvSpPr>
        <p:spPr/>
        <p:txBody>
          <a:bodyPr/>
          <a:lstStyle/>
          <a:p>
            <a:pPr marL="0" indent="0">
              <a:spcAft>
                <a:spcPts val="600"/>
              </a:spcAft>
              <a:buNone/>
            </a:pPr>
            <a:r>
              <a:rPr lang="en-US" i="1" dirty="0"/>
              <a:t>There will be an examination next week.</a:t>
            </a:r>
          </a:p>
          <a:p>
            <a:pPr marL="0" indent="0">
              <a:buNone/>
            </a:pPr>
            <a:r>
              <a:rPr lang="en-US" sz="1800" i="1" dirty="0"/>
              <a:t>What are my perceptions?</a:t>
            </a:r>
          </a:p>
          <a:p>
            <a:pPr marL="0" indent="0">
              <a:buNone/>
            </a:pPr>
            <a:endParaRPr lang="en-US" dirty="0"/>
          </a:p>
          <a:p>
            <a:endParaRPr lang="en-US" i="1" dirty="0"/>
          </a:p>
        </p:txBody>
      </p:sp>
      <p:grpSp>
        <p:nvGrpSpPr>
          <p:cNvPr id="22" name="Group 21"/>
          <p:cNvGrpSpPr/>
          <p:nvPr/>
        </p:nvGrpSpPr>
        <p:grpSpPr>
          <a:xfrm>
            <a:off x="548914" y="3597426"/>
            <a:ext cx="3984625" cy="1097280"/>
            <a:chOff x="590551" y="2876551"/>
            <a:chExt cx="3984625" cy="700088"/>
          </a:xfrm>
        </p:grpSpPr>
        <p:sp>
          <p:nvSpPr>
            <p:cNvPr id="8" name="Rectangle 7"/>
            <p:cNvSpPr>
              <a:spLocks noChangeArrowheads="1"/>
            </p:cNvSpPr>
            <p:nvPr/>
          </p:nvSpPr>
          <p:spPr bwMode="auto">
            <a:xfrm>
              <a:off x="590551" y="2876551"/>
              <a:ext cx="3984625" cy="700088"/>
            </a:xfrm>
            <a:prstGeom prst="rect">
              <a:avLst/>
            </a:prstGeom>
            <a:solidFill>
              <a:srgbClr val="FCD9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3"/>
            <p:cNvSpPr>
              <a:spLocks noChangeArrowheads="1"/>
            </p:cNvSpPr>
            <p:nvPr/>
          </p:nvSpPr>
          <p:spPr bwMode="auto">
            <a:xfrm>
              <a:off x="685801" y="2925763"/>
              <a:ext cx="2816605" cy="23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dirty="0">
                  <a:solidFill>
                    <a:srgbClr val="000000"/>
                  </a:solidFill>
                  <a:latin typeface="Calibri" pitchFamily="34" charset="0"/>
                  <a:cs typeface="Arial" pitchFamily="34" charset="0"/>
                </a:rPr>
                <a:t>Am I required to do it</a:t>
              </a:r>
              <a:r>
                <a:rPr kumimoji="0" lang="en-US" sz="2400" b="0" i="0" u="none" strike="noStrike" cap="none" normalizeH="0" baseline="0" dirty="0">
                  <a:ln>
                    <a:noFill/>
                  </a:ln>
                  <a:solidFill>
                    <a:srgbClr val="000000"/>
                  </a:solidFill>
                  <a:effectLst/>
                  <a:latin typeface="Calibri" pitchFamily="34" charset="0"/>
                  <a:cs typeface="Arial" pitchFamily="34" charset="0"/>
                </a:rPr>
                <a: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23" name="Group 22"/>
          <p:cNvGrpSpPr/>
          <p:nvPr/>
        </p:nvGrpSpPr>
        <p:grpSpPr>
          <a:xfrm>
            <a:off x="4533539" y="3597426"/>
            <a:ext cx="3983038" cy="1097280"/>
            <a:chOff x="4575176" y="2876551"/>
            <a:chExt cx="3983038" cy="700088"/>
          </a:xfrm>
        </p:grpSpPr>
        <p:sp>
          <p:nvSpPr>
            <p:cNvPr id="9" name="Rectangle 8"/>
            <p:cNvSpPr>
              <a:spLocks noChangeArrowheads="1"/>
            </p:cNvSpPr>
            <p:nvPr/>
          </p:nvSpPr>
          <p:spPr bwMode="auto">
            <a:xfrm>
              <a:off x="4575176" y="2876551"/>
              <a:ext cx="3983038" cy="700088"/>
            </a:xfrm>
            <a:prstGeom prst="rect">
              <a:avLst/>
            </a:prstGeom>
            <a:solidFill>
              <a:srgbClr val="FCD9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14"/>
            <p:cNvSpPr>
              <a:spLocks noChangeArrowheads="1"/>
            </p:cNvSpPr>
            <p:nvPr/>
          </p:nvSpPr>
          <p:spPr bwMode="auto">
            <a:xfrm>
              <a:off x="4670426" y="2925763"/>
              <a:ext cx="2479268" cy="23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rgbClr val="000000"/>
                  </a:solidFill>
                  <a:effectLst/>
                  <a:latin typeface="Calibri" pitchFamily="34" charset="0"/>
                  <a:cs typeface="Arial" pitchFamily="34" charset="0"/>
                </a:rPr>
                <a:t>Do I have to take it?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28" name="Group 27"/>
          <p:cNvGrpSpPr/>
          <p:nvPr/>
        </p:nvGrpSpPr>
        <p:grpSpPr>
          <a:xfrm>
            <a:off x="577490" y="4961414"/>
            <a:ext cx="3984625" cy="1097280"/>
            <a:chOff x="577489" y="2988809"/>
            <a:chExt cx="3984625" cy="1828800"/>
          </a:xfrm>
        </p:grpSpPr>
        <p:sp>
          <p:nvSpPr>
            <p:cNvPr id="10" name="Rectangle 9"/>
            <p:cNvSpPr>
              <a:spLocks noChangeArrowheads="1"/>
            </p:cNvSpPr>
            <p:nvPr/>
          </p:nvSpPr>
          <p:spPr bwMode="auto">
            <a:xfrm>
              <a:off x="577489" y="2988809"/>
              <a:ext cx="3984625" cy="1828800"/>
            </a:xfrm>
            <a:prstGeom prst="rect">
              <a:avLst/>
            </a:prstGeom>
            <a:solidFill>
              <a:srgbClr val="FCD9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5"/>
            <p:cNvSpPr>
              <a:spLocks noChangeArrowheads="1"/>
            </p:cNvSpPr>
            <p:nvPr/>
          </p:nvSpPr>
          <p:spPr bwMode="auto">
            <a:xfrm>
              <a:off x="672739" y="3062329"/>
              <a:ext cx="193001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34" charset="0"/>
                  <a:cs typeface="Arial" pitchFamily="34" charset="0"/>
                </a:rPr>
                <a:t>Can I handle it?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25" name="Group 24"/>
          <p:cNvGrpSpPr/>
          <p:nvPr/>
        </p:nvGrpSpPr>
        <p:grpSpPr>
          <a:xfrm>
            <a:off x="4562114" y="4961418"/>
            <a:ext cx="3983038" cy="1097280"/>
            <a:chOff x="4575176" y="3576638"/>
            <a:chExt cx="3983038" cy="1263650"/>
          </a:xfrm>
        </p:grpSpPr>
        <p:sp>
          <p:nvSpPr>
            <p:cNvPr id="11" name="Rectangle 10"/>
            <p:cNvSpPr>
              <a:spLocks noChangeArrowheads="1"/>
            </p:cNvSpPr>
            <p:nvPr/>
          </p:nvSpPr>
          <p:spPr bwMode="auto">
            <a:xfrm>
              <a:off x="4575176" y="3576638"/>
              <a:ext cx="3983038" cy="1263650"/>
            </a:xfrm>
            <a:prstGeom prst="rect">
              <a:avLst/>
            </a:prstGeom>
            <a:solidFill>
              <a:srgbClr val="FCD9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7"/>
            <p:cNvSpPr>
              <a:spLocks noChangeArrowheads="1"/>
            </p:cNvSpPr>
            <p:nvPr/>
          </p:nvSpPr>
          <p:spPr bwMode="auto">
            <a:xfrm>
              <a:off x="4670426" y="3627438"/>
              <a:ext cx="3184333" cy="85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rgbClr val="000000"/>
                  </a:solidFill>
                  <a:effectLst/>
                  <a:latin typeface="Calibri" pitchFamily="34" charset="0"/>
                  <a:cs typeface="Arial" pitchFamily="34" charset="0"/>
                </a:rPr>
                <a:t>Do I have to study hard in</a:t>
              </a:r>
              <a:br>
                <a:rPr kumimoji="0" lang="en-US" sz="2400" b="0" i="1" u="none" strike="noStrike" cap="none" normalizeH="0" baseline="0" dirty="0">
                  <a:ln>
                    <a:noFill/>
                  </a:ln>
                  <a:solidFill>
                    <a:srgbClr val="000000"/>
                  </a:solidFill>
                  <a:effectLst/>
                  <a:latin typeface="Calibri" pitchFamily="34" charset="0"/>
                  <a:cs typeface="Arial" pitchFamily="34" charset="0"/>
                </a:rPr>
              </a:br>
              <a:r>
                <a:rPr kumimoji="0" lang="en-US" sz="2400" b="0" i="1" u="none" strike="noStrike" cap="none" normalizeH="0" baseline="0" dirty="0">
                  <a:ln>
                    <a:noFill/>
                  </a:ln>
                  <a:solidFill>
                    <a:srgbClr val="000000"/>
                  </a:solidFill>
                  <a:effectLst/>
                  <a:latin typeface="Calibri" pitchFamily="34" charset="0"/>
                  <a:cs typeface="Arial" pitchFamily="34" charset="0"/>
                </a:rPr>
                <a:t>order to pass?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26" name="Group 25"/>
          <p:cNvGrpSpPr/>
          <p:nvPr/>
        </p:nvGrpSpPr>
        <p:grpSpPr>
          <a:xfrm>
            <a:off x="548914" y="2233430"/>
            <a:ext cx="3984625" cy="1097280"/>
            <a:chOff x="590551" y="4840288"/>
            <a:chExt cx="3984625" cy="1262063"/>
          </a:xfrm>
        </p:grpSpPr>
        <p:sp>
          <p:nvSpPr>
            <p:cNvPr id="12" name="Rectangle 11"/>
            <p:cNvSpPr>
              <a:spLocks noChangeArrowheads="1"/>
            </p:cNvSpPr>
            <p:nvPr/>
          </p:nvSpPr>
          <p:spPr bwMode="auto">
            <a:xfrm>
              <a:off x="590551" y="4840288"/>
              <a:ext cx="3984625" cy="1262063"/>
            </a:xfrm>
            <a:prstGeom prst="rect">
              <a:avLst/>
            </a:prstGeom>
            <a:solidFill>
              <a:srgbClr val="FCD9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Rectangle 18"/>
            <p:cNvSpPr>
              <a:spLocks noChangeArrowheads="1"/>
            </p:cNvSpPr>
            <p:nvPr/>
          </p:nvSpPr>
          <p:spPr bwMode="auto">
            <a:xfrm>
              <a:off x="685801" y="4889500"/>
              <a:ext cx="1905715" cy="42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34" charset="0"/>
                  <a:cs typeface="Arial" pitchFamily="34" charset="0"/>
                </a:rPr>
                <a:t>Is it important?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29" name="Group 28"/>
          <p:cNvGrpSpPr/>
          <p:nvPr/>
        </p:nvGrpSpPr>
        <p:grpSpPr>
          <a:xfrm>
            <a:off x="4533539" y="2233439"/>
            <a:ext cx="3983038" cy="1097280"/>
            <a:chOff x="4562114" y="4252458"/>
            <a:chExt cx="3983038" cy="1828800"/>
          </a:xfrm>
        </p:grpSpPr>
        <p:sp>
          <p:nvSpPr>
            <p:cNvPr id="13" name="Rectangle 12"/>
            <p:cNvSpPr>
              <a:spLocks noChangeArrowheads="1"/>
            </p:cNvSpPr>
            <p:nvPr/>
          </p:nvSpPr>
          <p:spPr bwMode="auto">
            <a:xfrm>
              <a:off x="4562114" y="4252458"/>
              <a:ext cx="3983038" cy="1828800"/>
            </a:xfrm>
            <a:prstGeom prst="rect">
              <a:avLst/>
            </a:prstGeom>
            <a:solidFill>
              <a:srgbClr val="FCD9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19"/>
            <p:cNvSpPr>
              <a:spLocks noChangeArrowheads="1"/>
            </p:cNvSpPr>
            <p:nvPr/>
          </p:nvSpPr>
          <p:spPr bwMode="auto">
            <a:xfrm>
              <a:off x="4657364" y="4323770"/>
              <a:ext cx="299505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rgbClr val="000000"/>
                  </a:solidFill>
                  <a:effectLst/>
                  <a:latin typeface="Calibri" pitchFamily="34" charset="0"/>
                  <a:cs typeface="Arial" pitchFamily="34" charset="0"/>
                </a:rPr>
                <a:t>Will the score affect my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1" name="Rectangle 20"/>
            <p:cNvSpPr>
              <a:spLocks noChangeArrowheads="1"/>
            </p:cNvSpPr>
            <p:nvPr/>
          </p:nvSpPr>
          <p:spPr bwMode="auto">
            <a:xfrm>
              <a:off x="4657364" y="4924881"/>
              <a:ext cx="170046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rgbClr val="000000"/>
                  </a:solidFill>
                  <a:effectLst/>
                  <a:latin typeface="Calibri" pitchFamily="34" charset="0"/>
                  <a:cs typeface="Arial" pitchFamily="34" charset="0"/>
                </a:rPr>
                <a:t>qualification?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sp>
        <p:nvSpPr>
          <p:cNvPr id="4" name="Slide Number Placeholder 3"/>
          <p:cNvSpPr>
            <a:spLocks noGrp="1"/>
          </p:cNvSpPr>
          <p:nvPr>
            <p:ph type="sldNum" sz="quarter" idx="4"/>
          </p:nvPr>
        </p:nvSpPr>
        <p:spPr/>
        <p:txBody>
          <a:bodyPr/>
          <a:lstStyle/>
          <a:p>
            <a:fld id="{EAE0D575-AF94-4223-AFCD-8DDEAB34B2DA}" type="slidenum">
              <a:rPr lang="en-US" smtClean="0"/>
              <a:pPr/>
              <a:t>11</a:t>
            </a:fld>
            <a:endParaRPr lang="en-US" dirty="0"/>
          </a:p>
        </p:txBody>
      </p:sp>
    </p:spTree>
    <p:extLst>
      <p:ext uri="{BB962C8B-B14F-4D97-AF65-F5344CB8AC3E}">
        <p14:creationId xmlns:p14="http://schemas.microsoft.com/office/powerpoint/2010/main" val="48654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 screen capture in books"/>
          <p:cNvSpPr/>
          <p:nvPr/>
        </p:nvSpPr>
        <p:spPr>
          <a:xfrm>
            <a:off x="551584" y="1591945"/>
            <a:ext cx="7406640" cy="4769428"/>
          </a:xfrm>
          <a:prstGeom prst="rect">
            <a:avLst/>
          </a:prstGeom>
          <a:solidFill>
            <a:schemeClr val="bg1"/>
          </a:solidFill>
        </p:spPr>
        <p:txBody>
          <a:bodyPr wrap="none" rtlCol="0">
            <a:noAutofit/>
          </a:bodyPr>
          <a:lstStyle/>
          <a:p>
            <a:pPr algn="ctr"/>
            <a:r>
              <a:rPr lang="en-US" sz="2000" b="1" dirty="0">
                <a:solidFill>
                  <a:srgbClr val="752619"/>
                </a:solidFill>
                <a:latin typeface="Arial" pitchFamily="34" charset="0"/>
                <a:ea typeface="+mj-ea"/>
                <a:cs typeface="Arial" pitchFamily="34" charset="0"/>
              </a:rPr>
              <a:t>Stress and Performance: The Yerkes-Dodson Curve</a:t>
            </a:r>
          </a:p>
        </p:txBody>
      </p:sp>
      <p:sp>
        <p:nvSpPr>
          <p:cNvPr id="2" name="Title 1"/>
          <p:cNvSpPr>
            <a:spLocks noGrp="1"/>
          </p:cNvSpPr>
          <p:nvPr>
            <p:ph type="title"/>
          </p:nvPr>
        </p:nvSpPr>
        <p:spPr/>
        <p:txBody>
          <a:bodyPr>
            <a:normAutofit/>
          </a:bodyPr>
          <a:lstStyle/>
          <a:p>
            <a:r>
              <a:rPr lang="en-US" dirty="0"/>
              <a:t>Stress and Performance</a:t>
            </a:r>
          </a:p>
        </p:txBody>
      </p:sp>
      <p:sp>
        <p:nvSpPr>
          <p:cNvPr id="4" name="TextBox 3"/>
          <p:cNvSpPr txBox="1"/>
          <p:nvPr/>
        </p:nvSpPr>
        <p:spPr>
          <a:xfrm>
            <a:off x="490604" y="1191835"/>
            <a:ext cx="2852319" cy="400110"/>
          </a:xfrm>
          <a:prstGeom prst="rect">
            <a:avLst/>
          </a:prstGeom>
          <a:noFill/>
        </p:spPr>
        <p:txBody>
          <a:bodyPr wrap="none" rtlCol="0">
            <a:spAutoFit/>
          </a:bodyPr>
          <a:lstStyle/>
          <a:p>
            <a:r>
              <a:rPr lang="en-US" sz="2000" b="1" dirty="0">
                <a:solidFill>
                  <a:srgbClr val="752619"/>
                </a:solidFill>
                <a:latin typeface="Arial" pitchFamily="34" charset="0"/>
                <a:ea typeface="+mj-ea"/>
                <a:cs typeface="Arial" pitchFamily="34" charset="0"/>
              </a:rPr>
              <a:t>Yerkes-Dodson Curve</a:t>
            </a:r>
          </a:p>
        </p:txBody>
      </p:sp>
      <p:sp>
        <p:nvSpPr>
          <p:cNvPr id="18" name="TextBox 17"/>
          <p:cNvSpPr txBox="1"/>
          <p:nvPr/>
        </p:nvSpPr>
        <p:spPr>
          <a:xfrm>
            <a:off x="6099363" y="3557795"/>
            <a:ext cx="1288623" cy="369332"/>
          </a:xfrm>
          <a:prstGeom prst="rect">
            <a:avLst/>
          </a:prstGeom>
          <a:noFill/>
        </p:spPr>
        <p:txBody>
          <a:bodyPr wrap="none" rtlCol="0">
            <a:spAutoFit/>
          </a:bodyPr>
          <a:lstStyle/>
          <a:p>
            <a:pPr algn="ctr"/>
            <a:r>
              <a:rPr lang="en-US" dirty="0"/>
              <a:t>Impairment</a:t>
            </a:r>
          </a:p>
        </p:txBody>
      </p:sp>
      <p:sp>
        <p:nvSpPr>
          <p:cNvPr id="19" name="TextBox 18"/>
          <p:cNvSpPr txBox="1"/>
          <p:nvPr/>
        </p:nvSpPr>
        <p:spPr>
          <a:xfrm>
            <a:off x="2145420" y="3557795"/>
            <a:ext cx="1352934" cy="369332"/>
          </a:xfrm>
          <a:prstGeom prst="rect">
            <a:avLst/>
          </a:prstGeom>
          <a:noFill/>
        </p:spPr>
        <p:txBody>
          <a:bodyPr wrap="none" rtlCol="0">
            <a:spAutoFit/>
          </a:bodyPr>
          <a:lstStyle/>
          <a:p>
            <a:pPr algn="ctr"/>
            <a:r>
              <a:rPr lang="en-US" dirty="0"/>
              <a:t>Engagement</a:t>
            </a:r>
          </a:p>
        </p:txBody>
      </p:sp>
      <p:sp>
        <p:nvSpPr>
          <p:cNvPr id="22" name="Freeform 21"/>
          <p:cNvSpPr/>
          <p:nvPr/>
        </p:nvSpPr>
        <p:spPr>
          <a:xfrm>
            <a:off x="4747037" y="2894059"/>
            <a:ext cx="2878109" cy="2761488"/>
          </a:xfrm>
          <a:custGeom>
            <a:avLst/>
            <a:gdLst>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47949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47949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1987 w 2753107"/>
              <a:gd name="connsiteY4" fmla="*/ 2799177 h 2799177"/>
              <a:gd name="connsiteX5" fmla="*/ 0 w 2753107"/>
              <a:gd name="connsiteY5" fmla="*/ 0 h 2799177"/>
              <a:gd name="connsiteX0" fmla="*/ 17150 w 2770257"/>
              <a:gd name="connsiteY0" fmla="*/ 0 h 2799177"/>
              <a:gd name="connsiteX1" fmla="*/ 2714334 w 2770257"/>
              <a:gd name="connsiteY1" fmla="*/ 2576750 h 2799177"/>
              <a:gd name="connsiteX2" fmla="*/ 2770257 w 2770257"/>
              <a:gd name="connsiteY2" fmla="*/ 2576750 h 2799177"/>
              <a:gd name="connsiteX3" fmla="*/ 2770257 w 2770257"/>
              <a:gd name="connsiteY3" fmla="*/ 2799177 h 2799177"/>
              <a:gd name="connsiteX4" fmla="*/ 439 w 2770257"/>
              <a:gd name="connsiteY4" fmla="*/ 2799177 h 2799177"/>
              <a:gd name="connsiteX5" fmla="*/ 17150 w 2770257"/>
              <a:gd name="connsiteY5" fmla="*/ 0 h 2799177"/>
              <a:gd name="connsiteX0" fmla="*/ 17150 w 2770257"/>
              <a:gd name="connsiteY0" fmla="*/ 0 h 2799177"/>
              <a:gd name="connsiteX1" fmla="*/ 2714334 w 2770257"/>
              <a:gd name="connsiteY1" fmla="*/ 2576750 h 2799177"/>
              <a:gd name="connsiteX2" fmla="*/ 2770257 w 2770257"/>
              <a:gd name="connsiteY2" fmla="*/ 2576750 h 2799177"/>
              <a:gd name="connsiteX3" fmla="*/ 2770257 w 2770257"/>
              <a:gd name="connsiteY3" fmla="*/ 2799177 h 2799177"/>
              <a:gd name="connsiteX4" fmla="*/ 439 w 2770257"/>
              <a:gd name="connsiteY4" fmla="*/ 2799177 h 2799177"/>
              <a:gd name="connsiteX5" fmla="*/ 17150 w 2770257"/>
              <a:gd name="connsiteY5" fmla="*/ 0 h 2799177"/>
              <a:gd name="connsiteX0" fmla="*/ 17150 w 2770257"/>
              <a:gd name="connsiteY0" fmla="*/ 0 h 2799177"/>
              <a:gd name="connsiteX1" fmla="*/ 2714334 w 2770257"/>
              <a:gd name="connsiteY1" fmla="*/ 2576750 h 2799177"/>
              <a:gd name="connsiteX2" fmla="*/ 2770257 w 2770257"/>
              <a:gd name="connsiteY2" fmla="*/ 2576750 h 2799177"/>
              <a:gd name="connsiteX3" fmla="*/ 2770257 w 2770257"/>
              <a:gd name="connsiteY3" fmla="*/ 2799177 h 2799177"/>
              <a:gd name="connsiteX4" fmla="*/ 439 w 2770257"/>
              <a:gd name="connsiteY4" fmla="*/ 2799177 h 2799177"/>
              <a:gd name="connsiteX5" fmla="*/ 17150 w 2770257"/>
              <a:gd name="connsiteY5" fmla="*/ 0 h 2799177"/>
              <a:gd name="connsiteX0" fmla="*/ 17150 w 2770257"/>
              <a:gd name="connsiteY0" fmla="*/ 0 h 2799177"/>
              <a:gd name="connsiteX1" fmla="*/ 2714334 w 2770257"/>
              <a:gd name="connsiteY1" fmla="*/ 2576750 h 2799177"/>
              <a:gd name="connsiteX2" fmla="*/ 2770257 w 2770257"/>
              <a:gd name="connsiteY2" fmla="*/ 2576750 h 2799177"/>
              <a:gd name="connsiteX3" fmla="*/ 2770257 w 2770257"/>
              <a:gd name="connsiteY3" fmla="*/ 2799177 h 2799177"/>
              <a:gd name="connsiteX4" fmla="*/ 439 w 2770257"/>
              <a:gd name="connsiteY4" fmla="*/ 2799177 h 2799177"/>
              <a:gd name="connsiteX5" fmla="*/ 17150 w 2770257"/>
              <a:gd name="connsiteY5" fmla="*/ 0 h 2799177"/>
              <a:gd name="connsiteX0" fmla="*/ 17150 w 2770257"/>
              <a:gd name="connsiteY0" fmla="*/ 0 h 2799177"/>
              <a:gd name="connsiteX1" fmla="*/ 2714334 w 2770257"/>
              <a:gd name="connsiteY1" fmla="*/ 2576750 h 2799177"/>
              <a:gd name="connsiteX2" fmla="*/ 2770257 w 2770257"/>
              <a:gd name="connsiteY2" fmla="*/ 2576750 h 2799177"/>
              <a:gd name="connsiteX3" fmla="*/ 2770257 w 2770257"/>
              <a:gd name="connsiteY3" fmla="*/ 2799177 h 2799177"/>
              <a:gd name="connsiteX4" fmla="*/ 439 w 2770257"/>
              <a:gd name="connsiteY4" fmla="*/ 2799177 h 2799177"/>
              <a:gd name="connsiteX5" fmla="*/ 17150 w 2770257"/>
              <a:gd name="connsiteY5" fmla="*/ 0 h 2799177"/>
              <a:gd name="connsiteX0" fmla="*/ 17150 w 2770257"/>
              <a:gd name="connsiteY0" fmla="*/ 2250 h 2801427"/>
              <a:gd name="connsiteX1" fmla="*/ 2714334 w 2770257"/>
              <a:gd name="connsiteY1" fmla="*/ 2579000 h 2801427"/>
              <a:gd name="connsiteX2" fmla="*/ 2770257 w 2770257"/>
              <a:gd name="connsiteY2" fmla="*/ 2579000 h 2801427"/>
              <a:gd name="connsiteX3" fmla="*/ 2770257 w 2770257"/>
              <a:gd name="connsiteY3" fmla="*/ 2801427 h 2801427"/>
              <a:gd name="connsiteX4" fmla="*/ 439 w 2770257"/>
              <a:gd name="connsiteY4" fmla="*/ 2801427 h 2801427"/>
              <a:gd name="connsiteX5" fmla="*/ 17150 w 2770257"/>
              <a:gd name="connsiteY5" fmla="*/ 2250 h 280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257" h="2801427">
                <a:moveTo>
                  <a:pt x="17150" y="2250"/>
                </a:moveTo>
                <a:cubicBezTo>
                  <a:pt x="1077930" y="-87693"/>
                  <a:pt x="1443218" y="2547518"/>
                  <a:pt x="2714334" y="2579000"/>
                </a:cubicBezTo>
                <a:lnTo>
                  <a:pt x="2770257" y="2579000"/>
                </a:lnTo>
                <a:lnTo>
                  <a:pt x="2770257" y="2801427"/>
                </a:lnTo>
                <a:lnTo>
                  <a:pt x="439" y="2801427"/>
                </a:lnTo>
                <a:cubicBezTo>
                  <a:pt x="-3557" y="1868368"/>
                  <a:pt x="21146" y="935309"/>
                  <a:pt x="17150" y="2250"/>
                </a:cubicBezTo>
                <a:close/>
              </a:path>
            </a:pathLst>
          </a:custGeom>
          <a:solidFill>
            <a:schemeClr val="accent4">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dirty="0">
                <a:solidFill>
                  <a:schemeClr val="tx1"/>
                </a:solidFill>
              </a:rPr>
              <a:t>    </a:t>
            </a:r>
          </a:p>
        </p:txBody>
      </p:sp>
      <p:sp>
        <p:nvSpPr>
          <p:cNvPr id="31" name="Freeform 30"/>
          <p:cNvSpPr/>
          <p:nvPr/>
        </p:nvSpPr>
        <p:spPr>
          <a:xfrm flipH="1">
            <a:off x="1904504" y="2891182"/>
            <a:ext cx="2878109" cy="2761488"/>
          </a:xfrm>
          <a:custGeom>
            <a:avLst/>
            <a:gdLst>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282652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47949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47949 w 2753107"/>
              <a:gd name="connsiteY4" fmla="*/ 2799177 h 2799177"/>
              <a:gd name="connsiteX5" fmla="*/ 0 w 2753107"/>
              <a:gd name="connsiteY5" fmla="*/ 0 h 2799177"/>
              <a:gd name="connsiteX0" fmla="*/ 0 w 2753107"/>
              <a:gd name="connsiteY0" fmla="*/ 0 h 2799177"/>
              <a:gd name="connsiteX1" fmla="*/ 2697184 w 2753107"/>
              <a:gd name="connsiteY1" fmla="*/ 2576750 h 2799177"/>
              <a:gd name="connsiteX2" fmla="*/ 2753107 w 2753107"/>
              <a:gd name="connsiteY2" fmla="*/ 2576750 h 2799177"/>
              <a:gd name="connsiteX3" fmla="*/ 2753107 w 2753107"/>
              <a:gd name="connsiteY3" fmla="*/ 2799177 h 2799177"/>
              <a:gd name="connsiteX4" fmla="*/ 11987 w 2753107"/>
              <a:gd name="connsiteY4" fmla="*/ 2799177 h 2799177"/>
              <a:gd name="connsiteX5" fmla="*/ 0 w 2753107"/>
              <a:gd name="connsiteY5" fmla="*/ 0 h 2799177"/>
              <a:gd name="connsiteX0" fmla="*/ 17150 w 2770257"/>
              <a:gd name="connsiteY0" fmla="*/ 0 h 2799177"/>
              <a:gd name="connsiteX1" fmla="*/ 2714334 w 2770257"/>
              <a:gd name="connsiteY1" fmla="*/ 2576750 h 2799177"/>
              <a:gd name="connsiteX2" fmla="*/ 2770257 w 2770257"/>
              <a:gd name="connsiteY2" fmla="*/ 2576750 h 2799177"/>
              <a:gd name="connsiteX3" fmla="*/ 2770257 w 2770257"/>
              <a:gd name="connsiteY3" fmla="*/ 2799177 h 2799177"/>
              <a:gd name="connsiteX4" fmla="*/ 439 w 2770257"/>
              <a:gd name="connsiteY4" fmla="*/ 2799177 h 2799177"/>
              <a:gd name="connsiteX5" fmla="*/ 17150 w 2770257"/>
              <a:gd name="connsiteY5" fmla="*/ 0 h 2799177"/>
              <a:gd name="connsiteX0" fmla="*/ 17150 w 2770257"/>
              <a:gd name="connsiteY0" fmla="*/ 0 h 2799177"/>
              <a:gd name="connsiteX1" fmla="*/ 2714334 w 2770257"/>
              <a:gd name="connsiteY1" fmla="*/ 2576750 h 2799177"/>
              <a:gd name="connsiteX2" fmla="*/ 2770257 w 2770257"/>
              <a:gd name="connsiteY2" fmla="*/ 2576750 h 2799177"/>
              <a:gd name="connsiteX3" fmla="*/ 2770257 w 2770257"/>
              <a:gd name="connsiteY3" fmla="*/ 2799177 h 2799177"/>
              <a:gd name="connsiteX4" fmla="*/ 439 w 2770257"/>
              <a:gd name="connsiteY4" fmla="*/ 2799177 h 2799177"/>
              <a:gd name="connsiteX5" fmla="*/ 17150 w 2770257"/>
              <a:gd name="connsiteY5" fmla="*/ 0 h 2799177"/>
              <a:gd name="connsiteX0" fmla="*/ 17150 w 2770257"/>
              <a:gd name="connsiteY0" fmla="*/ 0 h 2799177"/>
              <a:gd name="connsiteX1" fmla="*/ 2714334 w 2770257"/>
              <a:gd name="connsiteY1" fmla="*/ 2576750 h 2799177"/>
              <a:gd name="connsiteX2" fmla="*/ 2770257 w 2770257"/>
              <a:gd name="connsiteY2" fmla="*/ 2576750 h 2799177"/>
              <a:gd name="connsiteX3" fmla="*/ 2770257 w 2770257"/>
              <a:gd name="connsiteY3" fmla="*/ 2799177 h 2799177"/>
              <a:gd name="connsiteX4" fmla="*/ 439 w 2770257"/>
              <a:gd name="connsiteY4" fmla="*/ 2799177 h 2799177"/>
              <a:gd name="connsiteX5" fmla="*/ 17150 w 2770257"/>
              <a:gd name="connsiteY5" fmla="*/ 0 h 2799177"/>
              <a:gd name="connsiteX0" fmla="*/ 17150 w 2770257"/>
              <a:gd name="connsiteY0" fmla="*/ 0 h 2799177"/>
              <a:gd name="connsiteX1" fmla="*/ 2714334 w 2770257"/>
              <a:gd name="connsiteY1" fmla="*/ 2576750 h 2799177"/>
              <a:gd name="connsiteX2" fmla="*/ 2770257 w 2770257"/>
              <a:gd name="connsiteY2" fmla="*/ 2576750 h 2799177"/>
              <a:gd name="connsiteX3" fmla="*/ 2770257 w 2770257"/>
              <a:gd name="connsiteY3" fmla="*/ 2799177 h 2799177"/>
              <a:gd name="connsiteX4" fmla="*/ 439 w 2770257"/>
              <a:gd name="connsiteY4" fmla="*/ 2799177 h 2799177"/>
              <a:gd name="connsiteX5" fmla="*/ 17150 w 2770257"/>
              <a:gd name="connsiteY5" fmla="*/ 0 h 2799177"/>
              <a:gd name="connsiteX0" fmla="*/ 17150 w 2770257"/>
              <a:gd name="connsiteY0" fmla="*/ 0 h 2799177"/>
              <a:gd name="connsiteX1" fmla="*/ 2714334 w 2770257"/>
              <a:gd name="connsiteY1" fmla="*/ 2576750 h 2799177"/>
              <a:gd name="connsiteX2" fmla="*/ 2770257 w 2770257"/>
              <a:gd name="connsiteY2" fmla="*/ 2576750 h 2799177"/>
              <a:gd name="connsiteX3" fmla="*/ 2770257 w 2770257"/>
              <a:gd name="connsiteY3" fmla="*/ 2799177 h 2799177"/>
              <a:gd name="connsiteX4" fmla="*/ 439 w 2770257"/>
              <a:gd name="connsiteY4" fmla="*/ 2799177 h 2799177"/>
              <a:gd name="connsiteX5" fmla="*/ 17150 w 2770257"/>
              <a:gd name="connsiteY5" fmla="*/ 0 h 2799177"/>
              <a:gd name="connsiteX0" fmla="*/ 17150 w 2770257"/>
              <a:gd name="connsiteY0" fmla="*/ 2250 h 2801427"/>
              <a:gd name="connsiteX1" fmla="*/ 2714334 w 2770257"/>
              <a:gd name="connsiteY1" fmla="*/ 2579000 h 2801427"/>
              <a:gd name="connsiteX2" fmla="*/ 2770257 w 2770257"/>
              <a:gd name="connsiteY2" fmla="*/ 2579000 h 2801427"/>
              <a:gd name="connsiteX3" fmla="*/ 2770257 w 2770257"/>
              <a:gd name="connsiteY3" fmla="*/ 2801427 h 2801427"/>
              <a:gd name="connsiteX4" fmla="*/ 439 w 2770257"/>
              <a:gd name="connsiteY4" fmla="*/ 2801427 h 2801427"/>
              <a:gd name="connsiteX5" fmla="*/ 17150 w 2770257"/>
              <a:gd name="connsiteY5" fmla="*/ 2250 h 280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257" h="2801427">
                <a:moveTo>
                  <a:pt x="17150" y="2250"/>
                </a:moveTo>
                <a:cubicBezTo>
                  <a:pt x="1077930" y="-87693"/>
                  <a:pt x="1443218" y="2547518"/>
                  <a:pt x="2714334" y="2579000"/>
                </a:cubicBezTo>
                <a:lnTo>
                  <a:pt x="2770257" y="2579000"/>
                </a:lnTo>
                <a:lnTo>
                  <a:pt x="2770257" y="2801427"/>
                </a:lnTo>
                <a:lnTo>
                  <a:pt x="439" y="2801427"/>
                </a:lnTo>
                <a:cubicBezTo>
                  <a:pt x="-3557" y="1868368"/>
                  <a:pt x="21146" y="935309"/>
                  <a:pt x="17150" y="2250"/>
                </a:cubicBezTo>
                <a:close/>
              </a:path>
            </a:pathLst>
          </a:custGeom>
          <a:solidFill>
            <a:schemeClr val="accent3">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Ins="274320" rtlCol="0" anchor="ctr" anchorCtr="0"/>
          <a:lstStyle/>
          <a:p>
            <a:pPr algn="r"/>
            <a:r>
              <a:rPr lang="en-US" sz="1200" dirty="0">
                <a:solidFill>
                  <a:schemeClr val="tx1"/>
                </a:solidFill>
              </a:rPr>
              <a:t>    </a:t>
            </a:r>
          </a:p>
        </p:txBody>
      </p:sp>
      <p:sp>
        <p:nvSpPr>
          <p:cNvPr id="20" name="TextBox 19"/>
          <p:cNvSpPr txBox="1"/>
          <p:nvPr/>
        </p:nvSpPr>
        <p:spPr>
          <a:xfrm>
            <a:off x="4070702" y="2275427"/>
            <a:ext cx="1391856" cy="646331"/>
          </a:xfrm>
          <a:prstGeom prst="rect">
            <a:avLst/>
          </a:prstGeom>
          <a:noFill/>
        </p:spPr>
        <p:txBody>
          <a:bodyPr wrap="none" rtlCol="0">
            <a:spAutoFit/>
          </a:bodyPr>
          <a:lstStyle/>
          <a:p>
            <a:pPr algn="ctr"/>
            <a:r>
              <a:rPr lang="en-US" dirty="0"/>
              <a:t>Optimum</a:t>
            </a:r>
            <a:br>
              <a:rPr lang="en-US" dirty="0"/>
            </a:br>
            <a:r>
              <a:rPr lang="en-US" dirty="0"/>
              <a:t>Performance</a:t>
            </a:r>
          </a:p>
        </p:txBody>
      </p:sp>
      <p:sp>
        <p:nvSpPr>
          <p:cNvPr id="23" name="Freeform 22"/>
          <p:cNvSpPr/>
          <p:nvPr/>
        </p:nvSpPr>
        <p:spPr>
          <a:xfrm>
            <a:off x="1873644" y="2881836"/>
            <a:ext cx="5735304" cy="2570498"/>
          </a:xfrm>
          <a:custGeom>
            <a:avLst/>
            <a:gdLst>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509 h 2560572"/>
              <a:gd name="connsiteX1" fmla="*/ 2338251 w 4715691"/>
              <a:gd name="connsiteY1" fmla="*/ 252 h 2560572"/>
              <a:gd name="connsiteX2" fmla="*/ 4715691 w 4715691"/>
              <a:gd name="connsiteY2" fmla="*/ 2560572 h 2560572"/>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77439 w 4715691"/>
              <a:gd name="connsiteY1" fmla="*/ 24 h 2560344"/>
              <a:gd name="connsiteX2" fmla="*/ 4715691 w 4715691"/>
              <a:gd name="connsiteY2" fmla="*/ 2560344 h 2560344"/>
              <a:gd name="connsiteX0" fmla="*/ 0 w 4741536"/>
              <a:gd name="connsiteY0" fmla="*/ 2547281 h 2547723"/>
              <a:gd name="connsiteX1" fmla="*/ 2377439 w 4741536"/>
              <a:gd name="connsiteY1" fmla="*/ 24 h 2547723"/>
              <a:gd name="connsiteX2" fmla="*/ 4741536 w 4741536"/>
              <a:gd name="connsiteY2" fmla="*/ 2537106 h 2547723"/>
              <a:gd name="connsiteX0" fmla="*/ 0 w 4741536"/>
              <a:gd name="connsiteY0" fmla="*/ 2547280 h 2547722"/>
              <a:gd name="connsiteX1" fmla="*/ 2377439 w 4741536"/>
              <a:gd name="connsiteY1" fmla="*/ 23 h 2547722"/>
              <a:gd name="connsiteX2" fmla="*/ 4741536 w 4741536"/>
              <a:gd name="connsiteY2" fmla="*/ 2537105 h 2547722"/>
            </a:gdLst>
            <a:ahLst/>
            <a:cxnLst>
              <a:cxn ang="0">
                <a:pos x="connsiteX0" y="connsiteY0"/>
              </a:cxn>
              <a:cxn ang="0">
                <a:pos x="connsiteX1" y="connsiteY1"/>
              </a:cxn>
              <a:cxn ang="0">
                <a:pos x="connsiteX2" y="connsiteY2"/>
              </a:cxn>
            </a:cxnLst>
            <a:rect l="l" t="t" r="r" b="b"/>
            <a:pathLst>
              <a:path w="4741536" h="2547722">
                <a:moveTo>
                  <a:pt x="0" y="2547280"/>
                </a:moveTo>
                <a:cubicBezTo>
                  <a:pt x="1158240" y="2586470"/>
                  <a:pt x="1428205" y="8731"/>
                  <a:pt x="2377439" y="23"/>
                </a:cubicBezTo>
                <a:cubicBezTo>
                  <a:pt x="3326673" y="-8685"/>
                  <a:pt x="3626298" y="2506505"/>
                  <a:pt x="4741536" y="253710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994587" y="2642047"/>
            <a:ext cx="740780" cy="461665"/>
          </a:xfrm>
          <a:prstGeom prst="rect">
            <a:avLst/>
          </a:prstGeom>
          <a:noFill/>
        </p:spPr>
        <p:txBody>
          <a:bodyPr wrap="none" rtlCol="0">
            <a:spAutoFit/>
          </a:bodyPr>
          <a:lstStyle/>
          <a:p>
            <a:pPr algn="ctr"/>
            <a:r>
              <a:rPr lang="en-US" sz="1200" dirty="0">
                <a:solidFill>
                  <a:srgbClr val="00B050"/>
                </a:solidFill>
              </a:rPr>
              <a:t>Boost of </a:t>
            </a:r>
            <a:br>
              <a:rPr lang="en-US" sz="1200" dirty="0">
                <a:solidFill>
                  <a:srgbClr val="00B050"/>
                </a:solidFill>
              </a:rPr>
            </a:br>
            <a:r>
              <a:rPr lang="en-US" sz="1200" dirty="0">
                <a:solidFill>
                  <a:srgbClr val="00B050"/>
                </a:solidFill>
              </a:rPr>
              <a:t>energy</a:t>
            </a:r>
          </a:p>
        </p:txBody>
      </p:sp>
      <p:sp>
        <p:nvSpPr>
          <p:cNvPr id="25" name="TextBox 24"/>
          <p:cNvSpPr txBox="1"/>
          <p:nvPr/>
        </p:nvSpPr>
        <p:spPr>
          <a:xfrm>
            <a:off x="2653413" y="3151161"/>
            <a:ext cx="803618" cy="461665"/>
          </a:xfrm>
          <a:prstGeom prst="rect">
            <a:avLst/>
          </a:prstGeom>
          <a:noFill/>
        </p:spPr>
        <p:txBody>
          <a:bodyPr wrap="none" rtlCol="0">
            <a:spAutoFit/>
          </a:bodyPr>
          <a:lstStyle/>
          <a:p>
            <a:pPr algn="ctr"/>
            <a:r>
              <a:rPr lang="en-US" sz="1200" dirty="0">
                <a:solidFill>
                  <a:srgbClr val="00B050"/>
                </a:solidFill>
              </a:rPr>
              <a:t>Faster </a:t>
            </a:r>
            <a:br>
              <a:rPr lang="en-US" sz="1200" dirty="0">
                <a:solidFill>
                  <a:srgbClr val="00B050"/>
                </a:solidFill>
              </a:rPr>
            </a:br>
            <a:r>
              <a:rPr lang="en-US" sz="1200" dirty="0">
                <a:solidFill>
                  <a:srgbClr val="00B050"/>
                </a:solidFill>
              </a:rPr>
              <a:t>heart rate</a:t>
            </a:r>
          </a:p>
        </p:txBody>
      </p:sp>
      <p:sp>
        <p:nvSpPr>
          <p:cNvPr id="28" name="TextBox 27"/>
          <p:cNvSpPr txBox="1"/>
          <p:nvPr/>
        </p:nvSpPr>
        <p:spPr>
          <a:xfrm>
            <a:off x="5973754" y="2951350"/>
            <a:ext cx="857927" cy="461665"/>
          </a:xfrm>
          <a:prstGeom prst="rect">
            <a:avLst/>
          </a:prstGeom>
          <a:noFill/>
        </p:spPr>
        <p:txBody>
          <a:bodyPr wrap="none" rtlCol="0">
            <a:spAutoFit/>
          </a:bodyPr>
          <a:lstStyle/>
          <a:p>
            <a:pPr algn="ctr"/>
            <a:r>
              <a:rPr lang="en-US" sz="1200" dirty="0">
                <a:solidFill>
                  <a:srgbClr val="FF0000"/>
                </a:solidFill>
              </a:rPr>
              <a:t>Emotional </a:t>
            </a:r>
            <a:br>
              <a:rPr lang="en-US" sz="1200" dirty="0">
                <a:solidFill>
                  <a:srgbClr val="FF0000"/>
                </a:solidFill>
              </a:rPr>
            </a:br>
            <a:r>
              <a:rPr lang="en-US" sz="1200" dirty="0">
                <a:solidFill>
                  <a:srgbClr val="FF0000"/>
                </a:solidFill>
              </a:rPr>
              <a:t>behavior</a:t>
            </a:r>
          </a:p>
        </p:txBody>
      </p:sp>
      <p:sp>
        <p:nvSpPr>
          <p:cNvPr id="29" name="TextBox 28"/>
          <p:cNvSpPr txBox="1"/>
          <p:nvPr/>
        </p:nvSpPr>
        <p:spPr>
          <a:xfrm rot="20528">
            <a:off x="3229194" y="2305231"/>
            <a:ext cx="922304" cy="276999"/>
          </a:xfrm>
          <a:prstGeom prst="rect">
            <a:avLst/>
          </a:prstGeom>
          <a:noFill/>
        </p:spPr>
        <p:txBody>
          <a:bodyPr wrap="none" rtlCol="0">
            <a:spAutoFit/>
          </a:bodyPr>
          <a:lstStyle/>
          <a:p>
            <a:pPr algn="ctr"/>
            <a:r>
              <a:rPr lang="en-US" sz="1200" dirty="0">
                <a:solidFill>
                  <a:srgbClr val="00B050"/>
                </a:solidFill>
              </a:rPr>
              <a:t>Exhilaration</a:t>
            </a:r>
          </a:p>
        </p:txBody>
      </p:sp>
      <p:sp>
        <p:nvSpPr>
          <p:cNvPr id="30" name="TextBox 29"/>
          <p:cNvSpPr txBox="1"/>
          <p:nvPr/>
        </p:nvSpPr>
        <p:spPr>
          <a:xfrm>
            <a:off x="5497751" y="2277156"/>
            <a:ext cx="1092298" cy="461665"/>
          </a:xfrm>
          <a:prstGeom prst="rect">
            <a:avLst/>
          </a:prstGeom>
          <a:noFill/>
        </p:spPr>
        <p:txBody>
          <a:bodyPr wrap="square" rtlCol="0">
            <a:spAutoFit/>
          </a:bodyPr>
          <a:lstStyle/>
          <a:p>
            <a:pPr algn="ctr"/>
            <a:r>
              <a:rPr lang="en-US" sz="1200" dirty="0">
                <a:solidFill>
                  <a:srgbClr val="FF0000"/>
                </a:solidFill>
              </a:rPr>
              <a:t>Difficulty remembering</a:t>
            </a:r>
          </a:p>
        </p:txBody>
      </p:sp>
      <p:sp>
        <p:nvSpPr>
          <p:cNvPr id="17" name="TextBox 16"/>
          <p:cNvSpPr txBox="1"/>
          <p:nvPr/>
        </p:nvSpPr>
        <p:spPr>
          <a:xfrm>
            <a:off x="5724787" y="5070047"/>
            <a:ext cx="1211229" cy="369332"/>
          </a:xfrm>
          <a:prstGeom prst="rect">
            <a:avLst/>
          </a:prstGeom>
          <a:noFill/>
        </p:spPr>
        <p:txBody>
          <a:bodyPr wrap="none" rtlCol="0">
            <a:spAutoFit/>
          </a:bodyPr>
          <a:lstStyle/>
          <a:p>
            <a:pPr algn="r"/>
            <a:r>
              <a:rPr lang="en-US" dirty="0"/>
              <a:t>Exhaustion</a:t>
            </a:r>
          </a:p>
        </p:txBody>
      </p:sp>
      <p:sp>
        <p:nvSpPr>
          <p:cNvPr id="33" name="TextBox 32"/>
          <p:cNvSpPr txBox="1"/>
          <p:nvPr/>
        </p:nvSpPr>
        <p:spPr>
          <a:xfrm>
            <a:off x="6668998" y="4002866"/>
            <a:ext cx="670376" cy="461665"/>
          </a:xfrm>
          <a:prstGeom prst="rect">
            <a:avLst/>
          </a:prstGeom>
          <a:noFill/>
        </p:spPr>
        <p:txBody>
          <a:bodyPr wrap="none" rtlCol="0">
            <a:spAutoFit/>
          </a:bodyPr>
          <a:lstStyle/>
          <a:p>
            <a:r>
              <a:rPr lang="en-US" sz="1200" dirty="0">
                <a:solidFill>
                  <a:srgbClr val="FF0000"/>
                </a:solidFill>
              </a:rPr>
              <a:t>Muscle </a:t>
            </a:r>
            <a:br>
              <a:rPr lang="en-US" sz="1200" dirty="0">
                <a:solidFill>
                  <a:srgbClr val="FF0000"/>
                </a:solidFill>
              </a:rPr>
            </a:br>
            <a:r>
              <a:rPr lang="en-US" sz="1200" dirty="0">
                <a:solidFill>
                  <a:srgbClr val="FF0000"/>
                </a:solidFill>
              </a:rPr>
              <a:t>tension</a:t>
            </a:r>
          </a:p>
        </p:txBody>
      </p:sp>
      <p:sp>
        <p:nvSpPr>
          <p:cNvPr id="34" name="TextBox 33"/>
          <p:cNvSpPr txBox="1"/>
          <p:nvPr/>
        </p:nvSpPr>
        <p:spPr>
          <a:xfrm>
            <a:off x="7568748" y="5207869"/>
            <a:ext cx="887935" cy="276999"/>
          </a:xfrm>
          <a:prstGeom prst="rect">
            <a:avLst/>
          </a:prstGeom>
          <a:noFill/>
        </p:spPr>
        <p:txBody>
          <a:bodyPr wrap="none" rtlCol="0">
            <a:spAutoFit/>
          </a:bodyPr>
          <a:lstStyle/>
          <a:p>
            <a:r>
              <a:rPr lang="en-US" sz="1200" dirty="0">
                <a:solidFill>
                  <a:srgbClr val="FF0000"/>
                </a:solidFill>
              </a:rPr>
              <a:t>Breakdown</a:t>
            </a:r>
          </a:p>
        </p:txBody>
      </p:sp>
      <p:sp>
        <p:nvSpPr>
          <p:cNvPr id="35" name="TextBox 34"/>
          <p:cNvSpPr txBox="1"/>
          <p:nvPr/>
        </p:nvSpPr>
        <p:spPr>
          <a:xfrm>
            <a:off x="7161140" y="4649964"/>
            <a:ext cx="516360" cy="276999"/>
          </a:xfrm>
          <a:prstGeom prst="rect">
            <a:avLst/>
          </a:prstGeom>
          <a:noFill/>
        </p:spPr>
        <p:txBody>
          <a:bodyPr wrap="none" rtlCol="0">
            <a:spAutoFit/>
          </a:bodyPr>
          <a:lstStyle/>
          <a:p>
            <a:r>
              <a:rPr lang="en-US" sz="1200" dirty="0">
                <a:solidFill>
                  <a:srgbClr val="FF0000"/>
                </a:solidFill>
              </a:rPr>
              <a:t>Panic</a:t>
            </a:r>
          </a:p>
        </p:txBody>
      </p:sp>
      <p:sp>
        <p:nvSpPr>
          <p:cNvPr id="36" name="TextBox 35"/>
          <p:cNvSpPr txBox="1"/>
          <p:nvPr/>
        </p:nvSpPr>
        <p:spPr>
          <a:xfrm>
            <a:off x="2376718" y="4113484"/>
            <a:ext cx="665503" cy="461665"/>
          </a:xfrm>
          <a:prstGeom prst="rect">
            <a:avLst/>
          </a:prstGeom>
          <a:noFill/>
        </p:spPr>
        <p:txBody>
          <a:bodyPr wrap="none" rtlCol="0">
            <a:spAutoFit/>
          </a:bodyPr>
          <a:lstStyle/>
          <a:p>
            <a:pPr algn="ctr"/>
            <a:r>
              <a:rPr lang="en-US" sz="1200" dirty="0">
                <a:solidFill>
                  <a:srgbClr val="00B050"/>
                </a:solidFill>
              </a:rPr>
              <a:t>Mental </a:t>
            </a:r>
            <a:br>
              <a:rPr lang="en-US" sz="1200" dirty="0">
                <a:solidFill>
                  <a:srgbClr val="00B050"/>
                </a:solidFill>
              </a:rPr>
            </a:br>
            <a:r>
              <a:rPr lang="en-US" sz="1200" dirty="0">
                <a:solidFill>
                  <a:srgbClr val="00B050"/>
                </a:solidFill>
              </a:rPr>
              <a:t>focus</a:t>
            </a:r>
          </a:p>
        </p:txBody>
      </p:sp>
      <p:sp>
        <p:nvSpPr>
          <p:cNvPr id="5" name="TextBox 4"/>
          <p:cNvSpPr txBox="1"/>
          <p:nvPr/>
        </p:nvSpPr>
        <p:spPr>
          <a:xfrm>
            <a:off x="551584" y="5622709"/>
            <a:ext cx="2169761" cy="738664"/>
          </a:xfrm>
          <a:prstGeom prst="rect">
            <a:avLst/>
          </a:prstGeom>
          <a:noFill/>
        </p:spPr>
        <p:txBody>
          <a:bodyPr wrap="none" rtlCol="0">
            <a:spAutoFit/>
          </a:bodyPr>
          <a:lstStyle/>
          <a:p>
            <a:r>
              <a:rPr lang="en-US" sz="1400" b="1" dirty="0"/>
              <a:t>Given:</a:t>
            </a:r>
            <a:br>
              <a:rPr lang="en-US" sz="1400" b="1" dirty="0"/>
            </a:br>
            <a:r>
              <a:rPr lang="en-US" sz="1400" b="1" dirty="0"/>
              <a:t>Is it important? YES</a:t>
            </a:r>
            <a:br>
              <a:rPr lang="en-US" sz="1400" b="1" dirty="0"/>
            </a:br>
            <a:r>
              <a:rPr lang="en-US" sz="1400" b="1" dirty="0"/>
              <a:t>Am I required to do it? YES</a:t>
            </a:r>
          </a:p>
        </p:txBody>
      </p:sp>
      <p:grpSp>
        <p:nvGrpSpPr>
          <p:cNvPr id="10" name="Group 9"/>
          <p:cNvGrpSpPr/>
          <p:nvPr/>
        </p:nvGrpSpPr>
        <p:grpSpPr>
          <a:xfrm>
            <a:off x="1087118" y="2458192"/>
            <a:ext cx="6806581" cy="3602852"/>
            <a:chOff x="504745" y="2433698"/>
            <a:chExt cx="7679459" cy="3680622"/>
          </a:xfrm>
        </p:grpSpPr>
        <p:cxnSp>
          <p:nvCxnSpPr>
            <p:cNvPr id="11" name="Straight Connector 10"/>
            <p:cNvCxnSpPr/>
            <p:nvPr/>
          </p:nvCxnSpPr>
          <p:spPr>
            <a:xfrm>
              <a:off x="971550" y="2433698"/>
              <a:ext cx="0" cy="3281302"/>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71550" y="5715000"/>
              <a:ext cx="7212654"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103196" y="3561676"/>
              <a:ext cx="1719912" cy="504029"/>
            </a:xfrm>
            <a:prstGeom prst="rect">
              <a:avLst/>
            </a:prstGeom>
            <a:noFill/>
          </p:spPr>
          <p:txBody>
            <a:bodyPr wrap="none" rtlCol="0">
              <a:spAutoFit/>
            </a:bodyPr>
            <a:lstStyle/>
            <a:p>
              <a:r>
                <a:rPr lang="en-US" dirty="0"/>
                <a:t>Performance</a:t>
              </a:r>
            </a:p>
          </p:txBody>
        </p:sp>
        <p:sp>
          <p:nvSpPr>
            <p:cNvPr id="14" name="TextBox 13"/>
            <p:cNvSpPr txBox="1"/>
            <p:nvPr/>
          </p:nvSpPr>
          <p:spPr>
            <a:xfrm>
              <a:off x="4095471" y="5737016"/>
              <a:ext cx="1107208" cy="377304"/>
            </a:xfrm>
            <a:prstGeom prst="rect">
              <a:avLst/>
            </a:prstGeom>
            <a:noFill/>
          </p:spPr>
          <p:txBody>
            <a:bodyPr wrap="none" rtlCol="0">
              <a:spAutoFit/>
            </a:bodyPr>
            <a:lstStyle/>
            <a:p>
              <a:pPr algn="ctr"/>
              <a:r>
                <a:rPr lang="en-US" dirty="0"/>
                <a:t>Demand</a:t>
              </a:r>
              <a:endParaRPr lang="en-US" sz="1400" dirty="0"/>
            </a:p>
          </p:txBody>
        </p:sp>
      </p:grpSp>
      <p:sp>
        <p:nvSpPr>
          <p:cNvPr id="15" name="TextBox 14"/>
          <p:cNvSpPr txBox="1"/>
          <p:nvPr/>
        </p:nvSpPr>
        <p:spPr>
          <a:xfrm>
            <a:off x="2553071" y="5070047"/>
            <a:ext cx="1272587" cy="446739"/>
          </a:xfrm>
          <a:prstGeom prst="rect">
            <a:avLst/>
          </a:prstGeom>
          <a:noFill/>
        </p:spPr>
        <p:txBody>
          <a:bodyPr wrap="none" rtlCol="0">
            <a:spAutoFit/>
          </a:bodyPr>
          <a:lstStyle/>
          <a:p>
            <a:r>
              <a:rPr lang="en-US" dirty="0"/>
              <a:t>Boredom</a:t>
            </a:r>
          </a:p>
        </p:txBody>
      </p:sp>
      <p:sp>
        <p:nvSpPr>
          <p:cNvPr id="6" name="Slide Number Placeholder 5"/>
          <p:cNvSpPr>
            <a:spLocks noGrp="1"/>
          </p:cNvSpPr>
          <p:nvPr>
            <p:ph type="sldNum" sz="quarter" idx="12"/>
          </p:nvPr>
        </p:nvSpPr>
        <p:spPr/>
        <p:txBody>
          <a:bodyPr/>
          <a:lstStyle/>
          <a:p>
            <a:fld id="{EAE0D575-AF94-4223-AFCD-8DDEAB34B2DA}" type="slidenum">
              <a:rPr lang="en-US" smtClean="0"/>
              <a:pPr/>
              <a:t>12</a:t>
            </a:fld>
            <a:endParaRPr lang="en-US" dirty="0"/>
          </a:p>
        </p:txBody>
      </p:sp>
      <p:sp>
        <p:nvSpPr>
          <p:cNvPr id="32" name="Rounded Rectangle 31"/>
          <p:cNvSpPr/>
          <p:nvPr/>
        </p:nvSpPr>
        <p:spPr>
          <a:xfrm>
            <a:off x="4834021" y="6248395"/>
            <a:ext cx="4157579" cy="521293"/>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4-A: Definition of Stress</a:t>
            </a:r>
          </a:p>
        </p:txBody>
      </p:sp>
      <p:sp>
        <p:nvSpPr>
          <p:cNvPr id="7" name="Rectangle 6"/>
          <p:cNvSpPr/>
          <p:nvPr/>
        </p:nvSpPr>
        <p:spPr>
          <a:xfrm>
            <a:off x="3525650" y="4084754"/>
            <a:ext cx="2475400" cy="584775"/>
          </a:xfrm>
          <a:prstGeom prst="rect">
            <a:avLst/>
          </a:prstGeom>
        </p:spPr>
        <p:txBody>
          <a:bodyPr wrap="square">
            <a:spAutoFit/>
          </a:bodyPr>
          <a:lstStyle/>
          <a:p>
            <a:pPr algn="ctr"/>
            <a:r>
              <a:rPr lang="en-US" dirty="0"/>
              <a:t>Can I handle it?</a:t>
            </a:r>
          </a:p>
          <a:p>
            <a:pPr algn="ctr"/>
            <a:r>
              <a:rPr lang="en-US" sz="1400" dirty="0">
                <a:sym typeface="Wingdings" pitchFamily="2" charset="2"/>
              </a:rPr>
              <a:t> </a:t>
            </a:r>
            <a:r>
              <a:rPr lang="en-US" sz="1400" b="1" dirty="0">
                <a:sym typeface="Wingdings" pitchFamily="2" charset="2"/>
              </a:rPr>
              <a:t>YES  NO </a:t>
            </a:r>
            <a:r>
              <a:rPr lang="en-US" sz="1400" dirty="0">
                <a:sym typeface="Wingdings" pitchFamily="2" charset="2"/>
              </a:rPr>
              <a:t></a:t>
            </a:r>
            <a:endParaRPr lang="en-US" sz="1400" dirty="0"/>
          </a:p>
        </p:txBody>
      </p:sp>
    </p:spTree>
    <p:extLst>
      <p:ext uri="{BB962C8B-B14F-4D97-AF65-F5344CB8AC3E}">
        <p14:creationId xmlns:p14="http://schemas.microsoft.com/office/powerpoint/2010/main" val="315282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2000"/>
                                        <p:tgtEl>
                                          <p:spTgt spid="31"/>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Effect transition="in" filter="fade">
                                      <p:cBhvr>
                                        <p:cTn id="18" dur="500"/>
                                        <p:tgtEl>
                                          <p:spTgt spid="36"/>
                                        </p:tgtEl>
                                      </p:cBhvr>
                                    </p:animEffect>
                                  </p:childTnLst>
                                </p:cTn>
                              </p:par>
                              <p:par>
                                <p:cTn id="19" presetID="53" presetClass="entr" presetSubtype="16"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grpId="0" nodeType="withEffect">
                                  <p:stCondLst>
                                    <p:cond delay="100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2000"/>
                                        <p:tgtEl>
                                          <p:spTgt spid="22"/>
                                        </p:tgtEl>
                                      </p:cBhvr>
                                    </p:animEffect>
                                  </p:childTnLst>
                                </p:cTn>
                              </p:par>
                              <p:par>
                                <p:cTn id="45" presetID="53" presetClass="entr" presetSubtype="16" fill="hold" grpId="0" nodeType="withEffect">
                                  <p:stCondLst>
                                    <p:cond delay="50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par>
                                <p:cTn id="50" presetID="53" presetClass="entr" presetSubtype="16" fill="hold" grpId="0" nodeType="withEffect">
                                  <p:stCondLst>
                                    <p:cond delay="100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grpId="0" nodeType="withEffect">
                                  <p:stCondLst>
                                    <p:cond delay="1500"/>
                                  </p:stCondLst>
                                  <p:childTnLst>
                                    <p:set>
                                      <p:cBhvr>
                                        <p:cTn id="56" dur="1" fill="hold">
                                          <p:stCondLst>
                                            <p:cond delay="0"/>
                                          </p:stCondLst>
                                        </p:cTn>
                                        <p:tgtEl>
                                          <p:spTgt spid="33"/>
                                        </p:tgtEl>
                                        <p:attrNameLst>
                                          <p:attrName>style.visibility</p:attrName>
                                        </p:attrNameLst>
                                      </p:cBhvr>
                                      <p:to>
                                        <p:strVal val="visible"/>
                                      </p:to>
                                    </p:set>
                                    <p:anim calcmode="lin" valueType="num">
                                      <p:cBhvr>
                                        <p:cTn id="57" dur="500" fill="hold"/>
                                        <p:tgtEl>
                                          <p:spTgt spid="33"/>
                                        </p:tgtEl>
                                        <p:attrNameLst>
                                          <p:attrName>ppt_w</p:attrName>
                                        </p:attrNameLst>
                                      </p:cBhvr>
                                      <p:tavLst>
                                        <p:tav tm="0">
                                          <p:val>
                                            <p:fltVal val="0"/>
                                          </p:val>
                                        </p:tav>
                                        <p:tav tm="100000">
                                          <p:val>
                                            <p:strVal val="#ppt_w"/>
                                          </p:val>
                                        </p:tav>
                                      </p:tavLst>
                                    </p:anim>
                                    <p:anim calcmode="lin" valueType="num">
                                      <p:cBhvr>
                                        <p:cTn id="58" dur="500" fill="hold"/>
                                        <p:tgtEl>
                                          <p:spTgt spid="33"/>
                                        </p:tgtEl>
                                        <p:attrNameLst>
                                          <p:attrName>ppt_h</p:attrName>
                                        </p:attrNameLst>
                                      </p:cBhvr>
                                      <p:tavLst>
                                        <p:tav tm="0">
                                          <p:val>
                                            <p:fltVal val="0"/>
                                          </p:val>
                                        </p:tav>
                                        <p:tav tm="100000">
                                          <p:val>
                                            <p:strVal val="#ppt_h"/>
                                          </p:val>
                                        </p:tav>
                                      </p:tavLst>
                                    </p:anim>
                                    <p:animEffect transition="in" filter="fade">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childTnLst>
                          </p:cTn>
                        </p:par>
                        <p:par>
                          <p:cTn id="64" fill="hold">
                            <p:stCondLst>
                              <p:cond delay="0"/>
                            </p:stCondLst>
                            <p:childTnLst>
                              <p:par>
                                <p:cTn id="65" presetID="53" presetClass="entr" presetSubtype="16"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childTnLst>
                          </p:cTn>
                        </p:par>
                        <p:par>
                          <p:cTn id="70" fill="hold">
                            <p:stCondLst>
                              <p:cond delay="500"/>
                            </p:stCondLst>
                            <p:childTnLst>
                              <p:par>
                                <p:cTn id="71" presetID="53" presetClass="entr" presetSubtype="16"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500" fill="hold"/>
                                        <p:tgtEl>
                                          <p:spTgt spid="34"/>
                                        </p:tgtEl>
                                        <p:attrNameLst>
                                          <p:attrName>ppt_w</p:attrName>
                                        </p:attrNameLst>
                                      </p:cBhvr>
                                      <p:tavLst>
                                        <p:tav tm="0">
                                          <p:val>
                                            <p:fltVal val="0"/>
                                          </p:val>
                                        </p:tav>
                                        <p:tav tm="100000">
                                          <p:val>
                                            <p:strVal val="#ppt_w"/>
                                          </p:val>
                                        </p:tav>
                                      </p:tavLst>
                                    </p:anim>
                                    <p:anim calcmode="lin" valueType="num">
                                      <p:cBhvr>
                                        <p:cTn id="74" dur="500" fill="hold"/>
                                        <p:tgtEl>
                                          <p:spTgt spid="34"/>
                                        </p:tgtEl>
                                        <p:attrNameLst>
                                          <p:attrName>ppt_h</p:attrName>
                                        </p:attrNameLst>
                                      </p:cBhvr>
                                      <p:tavLst>
                                        <p:tav tm="0">
                                          <p:val>
                                            <p:fltVal val="0"/>
                                          </p:val>
                                        </p:tav>
                                        <p:tav tm="100000">
                                          <p:val>
                                            <p:strVal val="#ppt_h"/>
                                          </p:val>
                                        </p:tav>
                                      </p:tavLst>
                                    </p:anim>
                                    <p:animEffect transition="in" filter="fade">
                                      <p:cBhvr>
                                        <p:cTn id="7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animBg="1"/>
      <p:bldP spid="31" grpId="0" animBg="1"/>
      <p:bldP spid="20" grpId="0"/>
      <p:bldP spid="24" grpId="0"/>
      <p:bldP spid="25" grpId="0"/>
      <p:bldP spid="28" grpId="0"/>
      <p:bldP spid="29" grpId="0"/>
      <p:bldP spid="30" grpId="0"/>
      <p:bldP spid="17" grpId="0"/>
      <p:bldP spid="33" grpId="0"/>
      <p:bldP spid="34" grpId="0"/>
      <p:bldP spid="35" grpId="0"/>
      <p:bldP spid="36"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Stress Tests</a:t>
            </a:r>
          </a:p>
        </p:txBody>
      </p:sp>
      <p:pic>
        <p:nvPicPr>
          <p:cNvPr id="6"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162"/>
                    </a14:imgEffect>
                  </a14:imgLayer>
                </a14:imgProps>
              </a:ext>
              <a:ext uri="{28A0092B-C50C-407E-A947-70E740481C1C}">
                <a14:useLocalDpi xmlns:a14="http://schemas.microsoft.com/office/drawing/2010/main" val="0"/>
              </a:ext>
            </a:extLst>
          </a:blip>
          <a:srcRect/>
          <a:stretch>
            <a:fillRect/>
          </a:stretch>
        </p:blipFill>
        <p:spPr bwMode="auto">
          <a:xfrm>
            <a:off x="2825257" y="1567607"/>
            <a:ext cx="3383263" cy="3732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165973" y="5300538"/>
            <a:ext cx="2701830" cy="369332"/>
          </a:xfrm>
          <a:prstGeom prst="rect">
            <a:avLst/>
          </a:prstGeom>
          <a:noFill/>
        </p:spPr>
        <p:txBody>
          <a:bodyPr wrap="none" rtlCol="0">
            <a:spAutoFit/>
          </a:bodyPr>
          <a:lstStyle/>
          <a:p>
            <a:pPr algn="ctr"/>
            <a:r>
              <a:rPr lang="en-US" dirty="0"/>
              <a:t>Empatica E4 Wrist Monitor</a:t>
            </a:r>
          </a:p>
        </p:txBody>
      </p:sp>
      <p:sp>
        <p:nvSpPr>
          <p:cNvPr id="3" name="Rounded Rectangle 2">
            <a:hlinkClick r:id="" action="ppaction://customshow?id=1&amp;return=true"/>
          </p:cNvPr>
          <p:cNvSpPr/>
          <p:nvPr/>
        </p:nvSpPr>
        <p:spPr>
          <a:xfrm>
            <a:off x="740229" y="2410690"/>
            <a:ext cx="1864426" cy="4987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Word-Color Test</a:t>
            </a:r>
          </a:p>
        </p:txBody>
      </p:sp>
      <p:sp>
        <p:nvSpPr>
          <p:cNvPr id="8" name="Rounded Rectangle 7">
            <a:hlinkClick r:id="" action="ppaction://customshow?id=2&amp;return=true"/>
          </p:cNvPr>
          <p:cNvSpPr/>
          <p:nvPr/>
        </p:nvSpPr>
        <p:spPr>
          <a:xfrm>
            <a:off x="740229" y="3098469"/>
            <a:ext cx="1864426" cy="4987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7 Digit Test</a:t>
            </a:r>
          </a:p>
        </p:txBody>
      </p:sp>
      <p:sp>
        <p:nvSpPr>
          <p:cNvPr id="9" name="Rounded Rectangle 8">
            <a:hlinkClick r:id="" action="ppaction://customshow?id=3&amp;return=true"/>
          </p:cNvPr>
          <p:cNvSpPr/>
          <p:nvPr/>
        </p:nvSpPr>
        <p:spPr>
          <a:xfrm>
            <a:off x="740229" y="3786248"/>
            <a:ext cx="1864426" cy="4987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Counting Test</a:t>
            </a:r>
          </a:p>
        </p:txBody>
      </p:sp>
      <p:sp>
        <p:nvSpPr>
          <p:cNvPr id="10" name="Rounded Rectangle 9">
            <a:hlinkClick r:id="rId5" action="ppaction://hlinksldjump"/>
          </p:cNvPr>
          <p:cNvSpPr/>
          <p:nvPr/>
        </p:nvSpPr>
        <p:spPr>
          <a:xfrm>
            <a:off x="6498770" y="3786248"/>
            <a:ext cx="1864426" cy="4987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Continue</a:t>
            </a:r>
          </a:p>
        </p:txBody>
      </p:sp>
      <p:sp>
        <p:nvSpPr>
          <p:cNvPr id="11" name="Rounded Rectangle 10">
            <a:hlinkClick r:id="" action="ppaction://customshow?id=0&amp;return=true"/>
          </p:cNvPr>
          <p:cNvSpPr/>
          <p:nvPr/>
        </p:nvSpPr>
        <p:spPr>
          <a:xfrm>
            <a:off x="6498770" y="2418606"/>
            <a:ext cx="1864426" cy="4987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Bio. Data: Full</a:t>
            </a:r>
          </a:p>
        </p:txBody>
      </p:sp>
      <p:sp>
        <p:nvSpPr>
          <p:cNvPr id="4" name="Slide Number Placeholder 3"/>
          <p:cNvSpPr>
            <a:spLocks noGrp="1"/>
          </p:cNvSpPr>
          <p:nvPr>
            <p:ph type="sldNum" sz="quarter" idx="12"/>
          </p:nvPr>
        </p:nvSpPr>
        <p:spPr/>
        <p:txBody>
          <a:bodyPr/>
          <a:lstStyle/>
          <a:p>
            <a:fld id="{EAE0D575-AF94-4223-AFCD-8DDEAB34B2DA}" type="slidenum">
              <a:rPr lang="en-US" smtClean="0"/>
              <a:pPr/>
              <a:t>13</a:t>
            </a:fld>
            <a:endParaRPr lang="en-US" dirty="0"/>
          </a:p>
        </p:txBody>
      </p:sp>
      <p:sp>
        <p:nvSpPr>
          <p:cNvPr id="12" name="Rounded Rectangle 11">
            <a:hlinkClick r:id="" action="ppaction://customshow?id=4&amp;return=true"/>
          </p:cNvPr>
          <p:cNvSpPr/>
          <p:nvPr/>
        </p:nvSpPr>
        <p:spPr>
          <a:xfrm>
            <a:off x="6506791" y="3076333"/>
            <a:ext cx="1864426" cy="4987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Bio. Data: Live</a:t>
            </a:r>
          </a:p>
        </p:txBody>
      </p:sp>
      <p:sp>
        <p:nvSpPr>
          <p:cNvPr id="5" name="TextBox 4"/>
          <p:cNvSpPr txBox="1"/>
          <p:nvPr/>
        </p:nvSpPr>
        <p:spPr>
          <a:xfrm>
            <a:off x="472964" y="1166641"/>
            <a:ext cx="2992166" cy="369332"/>
          </a:xfrm>
          <a:prstGeom prst="rect">
            <a:avLst/>
          </a:prstGeom>
          <a:noFill/>
        </p:spPr>
        <p:txBody>
          <a:bodyPr wrap="none" rtlCol="0">
            <a:spAutoFit/>
          </a:bodyPr>
          <a:lstStyle/>
          <a:p>
            <a:r>
              <a:rPr lang="en-US" i="1" dirty="0"/>
              <a:t>Select options for your course.</a:t>
            </a:r>
          </a:p>
        </p:txBody>
      </p:sp>
      <p:sp>
        <p:nvSpPr>
          <p:cNvPr id="13" name="Rounded Rectangle 12"/>
          <p:cNvSpPr/>
          <p:nvPr/>
        </p:nvSpPr>
        <p:spPr>
          <a:xfrm>
            <a:off x="4738255" y="6248395"/>
            <a:ext cx="4253345" cy="521293"/>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3: Stress Response Checklist</a:t>
            </a:r>
          </a:p>
        </p:txBody>
      </p:sp>
    </p:spTree>
    <p:extLst>
      <p:ext uri="{BB962C8B-B14F-4D97-AF65-F5344CB8AC3E}">
        <p14:creationId xmlns:p14="http://schemas.microsoft.com/office/powerpoint/2010/main" val="349017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Biometric Data: Full View</a:t>
            </a:r>
          </a:p>
        </p:txBody>
      </p:sp>
      <p:sp>
        <p:nvSpPr>
          <p:cNvPr id="4" name="Rectangle 3"/>
          <p:cNvSpPr/>
          <p:nvPr/>
        </p:nvSpPr>
        <p:spPr>
          <a:xfrm>
            <a:off x="466319" y="1242281"/>
            <a:ext cx="2011680" cy="960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400" dirty="0">
                <a:solidFill>
                  <a:sysClr val="windowText" lastClr="000000"/>
                </a:solidFill>
              </a:rPr>
              <a:t>EDA=Electrodermal Activity</a:t>
            </a:r>
            <a:br>
              <a:rPr lang="en-US" sz="1400" dirty="0">
                <a:solidFill>
                  <a:sysClr val="windowText" lastClr="000000"/>
                </a:solidFill>
              </a:rPr>
            </a:br>
            <a:r>
              <a:rPr lang="en-US" sz="1200" i="1" dirty="0">
                <a:solidFill>
                  <a:sysClr val="windowText" lastClr="000000"/>
                </a:solidFill>
              </a:rPr>
              <a:t>Indicates stimulation of the sympathetic nervous system.</a:t>
            </a:r>
          </a:p>
        </p:txBody>
      </p:sp>
      <p:sp>
        <p:nvSpPr>
          <p:cNvPr id="5" name="Rectangle 4"/>
          <p:cNvSpPr/>
          <p:nvPr/>
        </p:nvSpPr>
        <p:spPr>
          <a:xfrm>
            <a:off x="466319" y="2271091"/>
            <a:ext cx="2011680" cy="960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400" dirty="0">
                <a:solidFill>
                  <a:sysClr val="windowText" lastClr="000000"/>
                </a:solidFill>
              </a:rPr>
              <a:t>BVP=Blood Volume Pulse</a:t>
            </a:r>
            <a:br>
              <a:rPr lang="en-US" sz="1400" dirty="0">
                <a:solidFill>
                  <a:sysClr val="windowText" lastClr="000000"/>
                </a:solidFill>
              </a:rPr>
            </a:br>
            <a:r>
              <a:rPr lang="en-US" sz="1200" i="1" dirty="0">
                <a:solidFill>
                  <a:sysClr val="windowText" lastClr="000000"/>
                </a:solidFill>
              </a:rPr>
              <a:t>Indicates </a:t>
            </a:r>
            <a:r>
              <a:rPr lang="en-US" sz="1200" i="1" u="sng" dirty="0">
                <a:solidFill>
                  <a:sysClr val="windowText" lastClr="000000"/>
                </a:solidFill>
              </a:rPr>
              <a:t>changes</a:t>
            </a:r>
            <a:r>
              <a:rPr lang="en-US" sz="1200" i="1" dirty="0">
                <a:solidFill>
                  <a:sysClr val="windowText" lastClr="000000"/>
                </a:solidFill>
              </a:rPr>
              <a:t> in heart rate</a:t>
            </a:r>
            <a:endParaRPr lang="en-US" sz="1400" i="1" dirty="0">
              <a:solidFill>
                <a:sysClr val="windowText" lastClr="000000"/>
              </a:solidFill>
            </a:endParaRPr>
          </a:p>
        </p:txBody>
      </p:sp>
      <p:sp>
        <p:nvSpPr>
          <p:cNvPr id="6" name="Rectangle 5"/>
          <p:cNvSpPr/>
          <p:nvPr/>
        </p:nvSpPr>
        <p:spPr>
          <a:xfrm>
            <a:off x="466319" y="3299901"/>
            <a:ext cx="2011680" cy="960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400" dirty="0">
                <a:solidFill>
                  <a:sysClr val="windowText" lastClr="000000"/>
                </a:solidFill>
              </a:rPr>
              <a:t>Accelerometer: </a:t>
            </a:r>
            <a:r>
              <a:rPr lang="en-US" sz="1200" i="1" dirty="0">
                <a:solidFill>
                  <a:sysClr val="windowText" lastClr="000000"/>
                </a:solidFill>
              </a:rPr>
              <a:t>Captures motion-based activity</a:t>
            </a:r>
          </a:p>
        </p:txBody>
      </p:sp>
      <p:sp>
        <p:nvSpPr>
          <p:cNvPr id="7" name="Rectangle 6"/>
          <p:cNvSpPr/>
          <p:nvPr/>
        </p:nvSpPr>
        <p:spPr>
          <a:xfrm>
            <a:off x="466319" y="4328711"/>
            <a:ext cx="2011680" cy="960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400" dirty="0">
                <a:solidFill>
                  <a:sysClr val="windowText" lastClr="000000"/>
                </a:solidFill>
              </a:rPr>
              <a:t>HR (BPM)=Heart Rate (beats per minute)</a:t>
            </a:r>
          </a:p>
          <a:p>
            <a:r>
              <a:rPr lang="en-US" sz="1400" dirty="0">
                <a:solidFill>
                  <a:sysClr val="windowText" lastClr="000000"/>
                </a:solidFill>
              </a:rPr>
              <a:t>Calculated from BVP.</a:t>
            </a:r>
          </a:p>
        </p:txBody>
      </p:sp>
      <p:sp>
        <p:nvSpPr>
          <p:cNvPr id="8" name="Rectangle 7"/>
          <p:cNvSpPr/>
          <p:nvPr/>
        </p:nvSpPr>
        <p:spPr>
          <a:xfrm>
            <a:off x="466319" y="5357520"/>
            <a:ext cx="2011680" cy="960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400" dirty="0">
                <a:solidFill>
                  <a:sysClr val="windowText" lastClr="000000"/>
                </a:solidFill>
              </a:rPr>
              <a:t>Temp (°C)</a:t>
            </a:r>
          </a:p>
        </p:txBody>
      </p:sp>
      <p:pic>
        <p:nvPicPr>
          <p:cNvPr id="9"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735" t="12206" r="15704" b="9119"/>
          <a:stretch/>
        </p:blipFill>
        <p:spPr bwMode="auto">
          <a:xfrm>
            <a:off x="2581166" y="1184521"/>
            <a:ext cx="6099848" cy="5100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641433" y="0"/>
            <a:ext cx="2502568" cy="240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bg1"/>
                </a:solidFill>
              </a:rPr>
              <a:t>Stress Activity Graphs 1</a:t>
            </a:r>
          </a:p>
        </p:txBody>
      </p:sp>
      <p:sp>
        <p:nvSpPr>
          <p:cNvPr id="11" name="Rounded Rectangle 10"/>
          <p:cNvSpPr/>
          <p:nvPr/>
        </p:nvSpPr>
        <p:spPr>
          <a:xfrm>
            <a:off x="4176295" y="6248395"/>
            <a:ext cx="4815306" cy="521293"/>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4-B: </a:t>
            </a:r>
            <a:r>
              <a:rPr lang="en-US" dirty="0" err="1"/>
              <a:t>Empatica</a:t>
            </a:r>
            <a:r>
              <a:rPr lang="en-US" dirty="0"/>
              <a:t> Wrist Monitor Data</a:t>
            </a:r>
          </a:p>
        </p:txBody>
      </p:sp>
    </p:spTree>
    <p:extLst>
      <p:ext uri="{BB962C8B-B14F-4D97-AF65-F5344CB8AC3E}">
        <p14:creationId xmlns:p14="http://schemas.microsoft.com/office/powerpoint/2010/main" val="252965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Biometric Data: Live Display</a:t>
            </a:r>
          </a:p>
        </p:txBody>
      </p:sp>
      <p:pic>
        <p:nvPicPr>
          <p:cNvPr id="1026" name="Picture 2" descr="https://lh3.googleusercontent.com/GHezCs1mVK-FBPYJ0rkEm88ZLH5mKn-ZhiTpMGefG0fB2J3ikGY6Wv1fXrAREvbwjQ=h9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56" r="6863"/>
          <a:stretch/>
        </p:blipFill>
        <p:spPr bwMode="auto">
          <a:xfrm>
            <a:off x="612776" y="1395664"/>
            <a:ext cx="7956016" cy="43794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26139" y="2377398"/>
            <a:ext cx="2011680" cy="960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400" b="1" dirty="0">
                <a:solidFill>
                  <a:sysClr val="windowText" lastClr="000000"/>
                </a:solidFill>
              </a:rPr>
              <a:t>Electrodermal Activity</a:t>
            </a:r>
            <a:br>
              <a:rPr lang="en-US" sz="1400" dirty="0">
                <a:solidFill>
                  <a:sysClr val="windowText" lastClr="000000"/>
                </a:solidFill>
              </a:rPr>
            </a:br>
            <a:r>
              <a:rPr lang="en-US" sz="1200" i="1" dirty="0">
                <a:solidFill>
                  <a:sysClr val="windowText" lastClr="000000"/>
                </a:solidFill>
              </a:rPr>
              <a:t>Indicates stimulation of the sympathetic nervous system.</a:t>
            </a:r>
          </a:p>
        </p:txBody>
      </p:sp>
      <p:sp>
        <p:nvSpPr>
          <p:cNvPr id="8" name="Rectangle 7"/>
          <p:cNvSpPr/>
          <p:nvPr/>
        </p:nvSpPr>
        <p:spPr>
          <a:xfrm>
            <a:off x="6141906" y="4462498"/>
            <a:ext cx="2011680" cy="960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400" b="1" dirty="0">
                <a:solidFill>
                  <a:sysClr val="windowText" lastClr="000000"/>
                </a:solidFill>
              </a:rPr>
              <a:t>Blood Volume Pulse</a:t>
            </a:r>
            <a:br>
              <a:rPr lang="en-US" sz="1400" dirty="0">
                <a:solidFill>
                  <a:sysClr val="windowText" lastClr="000000"/>
                </a:solidFill>
              </a:rPr>
            </a:br>
            <a:r>
              <a:rPr lang="en-US" sz="1200" i="1" dirty="0">
                <a:solidFill>
                  <a:sysClr val="windowText" lastClr="000000"/>
                </a:solidFill>
              </a:rPr>
              <a:t>Indicates </a:t>
            </a:r>
            <a:r>
              <a:rPr lang="en-US" sz="1200" i="1" u="sng" dirty="0">
                <a:solidFill>
                  <a:sysClr val="windowText" lastClr="000000"/>
                </a:solidFill>
              </a:rPr>
              <a:t>changes</a:t>
            </a:r>
            <a:r>
              <a:rPr lang="en-US" sz="1200" i="1" dirty="0">
                <a:solidFill>
                  <a:sysClr val="windowText" lastClr="000000"/>
                </a:solidFill>
              </a:rPr>
              <a:t> in heart rate</a:t>
            </a:r>
            <a:endParaRPr lang="en-US" sz="1400" i="1" dirty="0">
              <a:solidFill>
                <a:sysClr val="windowText" lastClr="000000"/>
              </a:solidFill>
            </a:endParaRPr>
          </a:p>
        </p:txBody>
      </p:sp>
      <p:sp>
        <p:nvSpPr>
          <p:cNvPr id="9" name="Rectangle 8"/>
          <p:cNvSpPr/>
          <p:nvPr/>
        </p:nvSpPr>
        <p:spPr>
          <a:xfrm>
            <a:off x="6641433" y="0"/>
            <a:ext cx="2502568" cy="240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bg1"/>
                </a:solidFill>
              </a:rPr>
              <a:t>Stress Activity Graphs 2</a:t>
            </a:r>
          </a:p>
        </p:txBody>
      </p:sp>
    </p:spTree>
    <p:extLst>
      <p:ext uri="{BB962C8B-B14F-4D97-AF65-F5344CB8AC3E}">
        <p14:creationId xmlns:p14="http://schemas.microsoft.com/office/powerpoint/2010/main" val="290002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tabLst>
                <a:tab pos="7708900" algn="l"/>
              </a:tabLst>
            </a:pPr>
            <a:r>
              <a:rPr lang="en-US" dirty="0"/>
              <a:t>Stroop Word-Color Test	</a:t>
            </a:r>
          </a:p>
        </p:txBody>
      </p:sp>
      <p:sp>
        <p:nvSpPr>
          <p:cNvPr id="3" name="Content Placeholder 2"/>
          <p:cNvSpPr>
            <a:spLocks noGrp="1"/>
          </p:cNvSpPr>
          <p:nvPr>
            <p:ph idx="1"/>
          </p:nvPr>
        </p:nvSpPr>
        <p:spPr>
          <a:xfrm>
            <a:off x="457200" y="1371600"/>
            <a:ext cx="8229600" cy="3342289"/>
          </a:xfrm>
        </p:spPr>
        <p:txBody>
          <a:bodyPr>
            <a:normAutofit fontScale="92500"/>
          </a:bodyPr>
          <a:lstStyle/>
          <a:p>
            <a:pPr marL="0" indent="0">
              <a:buNone/>
            </a:pPr>
            <a:r>
              <a:rPr lang="en-US" dirty="0"/>
              <a:t>Instructions:</a:t>
            </a:r>
          </a:p>
          <a:p>
            <a:r>
              <a:rPr lang="en-US" dirty="0"/>
              <a:t>You will see a word for one color printed in a different color.</a:t>
            </a:r>
          </a:p>
          <a:p>
            <a:r>
              <a:rPr lang="en-US" dirty="0"/>
              <a:t>If it appears on the left, say the color of the text.</a:t>
            </a:r>
          </a:p>
          <a:p>
            <a:r>
              <a:rPr lang="en-US" dirty="0"/>
              <a:t>If it appears on the right, read the word. </a:t>
            </a:r>
          </a:p>
          <a:p>
            <a:r>
              <a:rPr lang="en-US" dirty="0"/>
              <a:t>Five words will appear for one second each.</a:t>
            </a:r>
          </a:p>
          <a:p>
            <a:endParaRPr lang="en-US" dirty="0"/>
          </a:p>
          <a:p>
            <a:pPr marL="0" indent="0">
              <a:buNone/>
            </a:pPr>
            <a:endParaRPr lang="en-US" dirty="0"/>
          </a:p>
          <a:p>
            <a:pPr marL="0" indent="0">
              <a:buNone/>
            </a:pPr>
            <a:endParaRPr lang="en-US"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dirty="0"/>
          </a:p>
        </p:txBody>
      </p:sp>
      <p:grpSp>
        <p:nvGrpSpPr>
          <p:cNvPr id="13" name="Group 12"/>
          <p:cNvGrpSpPr/>
          <p:nvPr/>
        </p:nvGrpSpPr>
        <p:grpSpPr>
          <a:xfrm>
            <a:off x="1272803" y="4761216"/>
            <a:ext cx="7042458" cy="1150883"/>
            <a:chOff x="1272803" y="3783724"/>
            <a:chExt cx="7042458" cy="1150883"/>
          </a:xfrm>
        </p:grpSpPr>
        <p:sp>
          <p:nvSpPr>
            <p:cNvPr id="9" name="Rectangle 8"/>
            <p:cNvSpPr/>
            <p:nvPr/>
          </p:nvSpPr>
          <p:spPr>
            <a:xfrm>
              <a:off x="4779581" y="3783724"/>
              <a:ext cx="3535680" cy="115088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p:cNvSpPr/>
            <p:nvPr/>
          </p:nvSpPr>
          <p:spPr>
            <a:xfrm>
              <a:off x="1272803" y="3783724"/>
              <a:ext cx="3535680" cy="115088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Word 1"/>
            <p:cNvSpPr txBox="1"/>
            <p:nvPr/>
          </p:nvSpPr>
          <p:spPr>
            <a:xfrm>
              <a:off x="2025125" y="4200882"/>
              <a:ext cx="2045753" cy="707886"/>
            </a:xfrm>
            <a:prstGeom prst="rect">
              <a:avLst/>
            </a:prstGeom>
            <a:noFill/>
          </p:spPr>
          <p:txBody>
            <a:bodyPr wrap="none" rtlCol="0">
              <a:spAutoFit/>
            </a:bodyPr>
            <a:lstStyle/>
            <a:p>
              <a:pPr algn="ctr"/>
              <a:r>
                <a:rPr lang="en-US" sz="4000" b="1" dirty="0">
                  <a:solidFill>
                    <a:srgbClr val="0070C0"/>
                  </a:solidFill>
                </a:rPr>
                <a:t>ORANGE</a:t>
              </a:r>
            </a:p>
          </p:txBody>
        </p:sp>
        <p:sp>
          <p:nvSpPr>
            <p:cNvPr id="5" name="Word 2"/>
            <p:cNvSpPr txBox="1"/>
            <p:nvPr/>
          </p:nvSpPr>
          <p:spPr>
            <a:xfrm>
              <a:off x="5560477" y="4200882"/>
              <a:ext cx="1898212" cy="707886"/>
            </a:xfrm>
            <a:prstGeom prst="rect">
              <a:avLst/>
            </a:prstGeom>
            <a:noFill/>
          </p:spPr>
          <p:txBody>
            <a:bodyPr wrap="none" rtlCol="0">
              <a:spAutoFit/>
            </a:bodyPr>
            <a:lstStyle/>
            <a:p>
              <a:pPr algn="ctr"/>
              <a:r>
                <a:rPr lang="en-US" sz="4000" b="1" dirty="0">
                  <a:solidFill>
                    <a:srgbClr val="00B050"/>
                  </a:solidFill>
                </a:rPr>
                <a:t>BROWN</a:t>
              </a:r>
            </a:p>
          </p:txBody>
        </p:sp>
        <p:sp>
          <p:nvSpPr>
            <p:cNvPr id="6" name="TextBox 5"/>
            <p:cNvSpPr txBox="1"/>
            <p:nvPr/>
          </p:nvSpPr>
          <p:spPr>
            <a:xfrm>
              <a:off x="1692429" y="3794182"/>
              <a:ext cx="2697480" cy="240989"/>
            </a:xfrm>
            <a:prstGeom prst="rect">
              <a:avLst/>
            </a:prstGeom>
            <a:noFill/>
          </p:spPr>
          <p:txBody>
            <a:bodyPr wrap="square" rtlCol="0">
              <a:spAutoFit/>
            </a:bodyPr>
            <a:lstStyle/>
            <a:p>
              <a:pPr algn="ctr"/>
              <a:r>
                <a:rPr lang="en-US" sz="2400" b="1" dirty="0">
                  <a:solidFill>
                    <a:schemeClr val="bg1"/>
                  </a:solidFill>
                </a:rPr>
                <a:t>Say the COLOR</a:t>
              </a:r>
            </a:p>
          </p:txBody>
        </p:sp>
        <p:sp>
          <p:nvSpPr>
            <p:cNvPr id="7" name="TextBox 6"/>
            <p:cNvSpPr txBox="1"/>
            <p:nvPr/>
          </p:nvSpPr>
          <p:spPr>
            <a:xfrm>
              <a:off x="5151909" y="3794182"/>
              <a:ext cx="2697480" cy="240989"/>
            </a:xfrm>
            <a:prstGeom prst="rect">
              <a:avLst/>
            </a:prstGeom>
            <a:noFill/>
          </p:spPr>
          <p:txBody>
            <a:bodyPr wrap="square" rtlCol="0">
              <a:spAutoFit/>
            </a:bodyPr>
            <a:lstStyle/>
            <a:p>
              <a:pPr algn="ctr"/>
              <a:r>
                <a:rPr lang="en-US" sz="2400" b="1" dirty="0">
                  <a:solidFill>
                    <a:schemeClr val="bg1"/>
                  </a:solidFill>
                </a:rPr>
                <a:t>Read the WORD</a:t>
              </a:r>
            </a:p>
          </p:txBody>
        </p:sp>
      </p:grpSp>
      <p:sp>
        <p:nvSpPr>
          <p:cNvPr id="11" name="TextBox 10"/>
          <p:cNvSpPr txBox="1"/>
          <p:nvPr/>
        </p:nvSpPr>
        <p:spPr>
          <a:xfrm>
            <a:off x="5785944" y="5877958"/>
            <a:ext cx="1473224" cy="523220"/>
          </a:xfrm>
          <a:prstGeom prst="rect">
            <a:avLst/>
          </a:prstGeom>
          <a:noFill/>
        </p:spPr>
        <p:txBody>
          <a:bodyPr wrap="none" rtlCol="0">
            <a:spAutoFit/>
          </a:bodyPr>
          <a:lstStyle/>
          <a:p>
            <a:r>
              <a:rPr lang="en-US" sz="2800" b="1" dirty="0"/>
              <a:t>“Brown”</a:t>
            </a:r>
          </a:p>
        </p:txBody>
      </p:sp>
      <p:sp>
        <p:nvSpPr>
          <p:cNvPr id="12" name="TextBox 11"/>
          <p:cNvSpPr txBox="1"/>
          <p:nvPr/>
        </p:nvSpPr>
        <p:spPr>
          <a:xfrm>
            <a:off x="2469931" y="5909489"/>
            <a:ext cx="1159292" cy="523220"/>
          </a:xfrm>
          <a:prstGeom prst="rect">
            <a:avLst/>
          </a:prstGeom>
          <a:noFill/>
        </p:spPr>
        <p:txBody>
          <a:bodyPr wrap="none" rtlCol="0">
            <a:spAutoFit/>
          </a:bodyPr>
          <a:lstStyle/>
          <a:p>
            <a:r>
              <a:rPr lang="en-US" sz="2800" b="1" dirty="0"/>
              <a:t>“Blue”</a:t>
            </a:r>
          </a:p>
        </p:txBody>
      </p:sp>
      <p:sp>
        <p:nvSpPr>
          <p:cNvPr id="14" name="Rectangle 13"/>
          <p:cNvSpPr/>
          <p:nvPr/>
        </p:nvSpPr>
        <p:spPr>
          <a:xfrm>
            <a:off x="7414953" y="0"/>
            <a:ext cx="1729047" cy="25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Stress Activity 1</a:t>
            </a:r>
          </a:p>
        </p:txBody>
      </p:sp>
    </p:spTree>
    <p:extLst>
      <p:ext uri="{BB962C8B-B14F-4D97-AF65-F5344CB8AC3E}">
        <p14:creationId xmlns:p14="http://schemas.microsoft.com/office/powerpoint/2010/main" val="211618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14325" y="1079950"/>
            <a:ext cx="148590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Word 4"/>
          <p:cNvSpPr txBox="1"/>
          <p:nvPr/>
        </p:nvSpPr>
        <p:spPr>
          <a:xfrm>
            <a:off x="2828996" y="4154088"/>
            <a:ext cx="1689293" cy="851629"/>
          </a:xfrm>
          <a:prstGeom prst="rect">
            <a:avLst/>
          </a:prstGeom>
          <a:noFill/>
        </p:spPr>
        <p:txBody>
          <a:bodyPr wrap="none" rtlCol="0">
            <a:spAutoFit/>
          </a:bodyPr>
          <a:lstStyle/>
          <a:p>
            <a:r>
              <a:rPr lang="en-US" sz="5400" b="1" dirty="0">
                <a:solidFill>
                  <a:srgbClr val="00B050"/>
                </a:solidFill>
              </a:rPr>
              <a:t>GRAY</a:t>
            </a:r>
          </a:p>
        </p:txBody>
      </p:sp>
      <p:sp>
        <p:nvSpPr>
          <p:cNvPr id="34" name="Word 1"/>
          <p:cNvSpPr txBox="1"/>
          <p:nvPr/>
        </p:nvSpPr>
        <p:spPr>
          <a:xfrm>
            <a:off x="2902121" y="1231998"/>
            <a:ext cx="1639295" cy="923330"/>
          </a:xfrm>
          <a:prstGeom prst="rect">
            <a:avLst/>
          </a:prstGeom>
          <a:noFill/>
        </p:spPr>
        <p:txBody>
          <a:bodyPr wrap="none" rtlCol="0">
            <a:spAutoFit/>
          </a:bodyPr>
          <a:lstStyle/>
          <a:p>
            <a:r>
              <a:rPr lang="en-US" sz="5400" b="1" dirty="0">
                <a:solidFill>
                  <a:srgbClr val="FFFF00"/>
                </a:solidFill>
              </a:rPr>
              <a:t>BLUE</a:t>
            </a:r>
          </a:p>
        </p:txBody>
      </p:sp>
      <p:sp>
        <p:nvSpPr>
          <p:cNvPr id="36" name="Word 2"/>
          <p:cNvSpPr txBox="1"/>
          <p:nvPr/>
        </p:nvSpPr>
        <p:spPr>
          <a:xfrm>
            <a:off x="3053160" y="2206028"/>
            <a:ext cx="1348446" cy="923330"/>
          </a:xfrm>
          <a:prstGeom prst="rect">
            <a:avLst/>
          </a:prstGeom>
          <a:noFill/>
        </p:spPr>
        <p:txBody>
          <a:bodyPr wrap="none" rtlCol="0">
            <a:spAutoFit/>
          </a:bodyPr>
          <a:lstStyle/>
          <a:p>
            <a:r>
              <a:rPr lang="en-US" sz="5400" b="1" dirty="0">
                <a:solidFill>
                  <a:srgbClr val="0070C0"/>
                </a:solidFill>
              </a:rPr>
              <a:t>RED</a:t>
            </a:r>
          </a:p>
        </p:txBody>
      </p:sp>
      <p:sp>
        <p:nvSpPr>
          <p:cNvPr id="42" name="Word 5"/>
          <p:cNvSpPr txBox="1"/>
          <p:nvPr/>
        </p:nvSpPr>
        <p:spPr>
          <a:xfrm>
            <a:off x="2553843" y="5056415"/>
            <a:ext cx="2395207" cy="923330"/>
          </a:xfrm>
          <a:prstGeom prst="rect">
            <a:avLst/>
          </a:prstGeom>
          <a:noFill/>
        </p:spPr>
        <p:txBody>
          <a:bodyPr wrap="none" rtlCol="0">
            <a:spAutoFit/>
          </a:bodyPr>
          <a:lstStyle/>
          <a:p>
            <a:r>
              <a:rPr lang="en-US" sz="5400" b="1" dirty="0">
                <a:solidFill>
                  <a:srgbClr val="0070C0"/>
                </a:solidFill>
              </a:rPr>
              <a:t>PURPLE</a:t>
            </a:r>
          </a:p>
        </p:txBody>
      </p:sp>
      <p:sp>
        <p:nvSpPr>
          <p:cNvPr id="51" name="Word 3"/>
          <p:cNvSpPr txBox="1"/>
          <p:nvPr/>
        </p:nvSpPr>
        <p:spPr>
          <a:xfrm>
            <a:off x="2693304" y="3180058"/>
            <a:ext cx="2116285" cy="923330"/>
          </a:xfrm>
          <a:prstGeom prst="rect">
            <a:avLst/>
          </a:prstGeom>
          <a:noFill/>
        </p:spPr>
        <p:txBody>
          <a:bodyPr wrap="none" rtlCol="0">
            <a:spAutoFit/>
          </a:bodyPr>
          <a:lstStyle/>
          <a:p>
            <a:r>
              <a:rPr lang="en-US" sz="5400" b="1" dirty="0">
                <a:solidFill>
                  <a:srgbClr val="61342D"/>
                </a:solidFill>
              </a:rPr>
              <a:t>WHITE</a:t>
            </a:r>
          </a:p>
        </p:txBody>
      </p:sp>
      <p:sp>
        <p:nvSpPr>
          <p:cNvPr id="101" name="TextBox 100"/>
          <p:cNvSpPr txBox="1"/>
          <p:nvPr/>
        </p:nvSpPr>
        <p:spPr>
          <a:xfrm>
            <a:off x="2354580" y="396240"/>
            <a:ext cx="2697480" cy="461665"/>
          </a:xfrm>
          <a:prstGeom prst="rect">
            <a:avLst/>
          </a:prstGeom>
          <a:noFill/>
        </p:spPr>
        <p:txBody>
          <a:bodyPr wrap="square" rtlCol="0">
            <a:spAutoFit/>
          </a:bodyPr>
          <a:lstStyle/>
          <a:p>
            <a:pPr algn="ctr"/>
            <a:r>
              <a:rPr lang="en-US" sz="2400" b="1" dirty="0">
                <a:solidFill>
                  <a:schemeClr val="bg1"/>
                </a:solidFill>
              </a:rPr>
              <a:t>Say the COLOR</a:t>
            </a:r>
          </a:p>
        </p:txBody>
      </p:sp>
      <p:sp>
        <p:nvSpPr>
          <p:cNvPr id="109" name="TextBox 108"/>
          <p:cNvSpPr txBox="1"/>
          <p:nvPr/>
        </p:nvSpPr>
        <p:spPr>
          <a:xfrm>
            <a:off x="5814060" y="396240"/>
            <a:ext cx="2697480" cy="461665"/>
          </a:xfrm>
          <a:prstGeom prst="rect">
            <a:avLst/>
          </a:prstGeom>
          <a:noFill/>
        </p:spPr>
        <p:txBody>
          <a:bodyPr wrap="square" rtlCol="0">
            <a:spAutoFit/>
          </a:bodyPr>
          <a:lstStyle/>
          <a:p>
            <a:pPr algn="ctr"/>
            <a:r>
              <a:rPr lang="en-US" sz="2400" b="1" dirty="0">
                <a:solidFill>
                  <a:schemeClr val="bg1"/>
                </a:solidFill>
              </a:rPr>
              <a:t>Read the WORD</a:t>
            </a:r>
          </a:p>
        </p:txBody>
      </p:sp>
      <p:sp>
        <p:nvSpPr>
          <p:cNvPr id="110" name="Rectangle 109"/>
          <p:cNvSpPr/>
          <p:nvPr/>
        </p:nvSpPr>
        <p:spPr>
          <a:xfrm>
            <a:off x="1950720" y="182880"/>
            <a:ext cx="3505200" cy="6294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5457498" y="182880"/>
            <a:ext cx="3505200" cy="6294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69272" y="1022800"/>
            <a:ext cx="394660" cy="5509200"/>
          </a:xfrm>
          <a:prstGeom prst="rect">
            <a:avLst/>
          </a:prstGeom>
          <a:noFill/>
        </p:spPr>
        <p:txBody>
          <a:bodyPr wrap="none" rtlCol="0">
            <a:spAutoFit/>
          </a:bodyPr>
          <a:lstStyle/>
          <a:p>
            <a:pPr algn="ctr"/>
            <a:r>
              <a:rPr lang="en-US" sz="3200" dirty="0">
                <a:latin typeface="Franklin Gothic Medium Cond" pitchFamily="34" charset="0"/>
              </a:rPr>
              <a:t>5</a:t>
            </a:r>
          </a:p>
          <a:p>
            <a:pPr algn="ctr"/>
            <a:endParaRPr lang="en-US" sz="3200" dirty="0">
              <a:latin typeface="Franklin Gothic Medium Cond" pitchFamily="34" charset="0"/>
            </a:endParaRPr>
          </a:p>
          <a:p>
            <a:pPr algn="ctr"/>
            <a:r>
              <a:rPr lang="en-US" sz="3200" dirty="0">
                <a:latin typeface="Franklin Gothic Medium Cond" pitchFamily="34" charset="0"/>
              </a:rPr>
              <a:t>4</a:t>
            </a:r>
          </a:p>
          <a:p>
            <a:pPr algn="ctr"/>
            <a:endParaRPr lang="en-US" sz="3200" dirty="0">
              <a:latin typeface="Franklin Gothic Medium Cond" pitchFamily="34" charset="0"/>
            </a:endParaRPr>
          </a:p>
          <a:p>
            <a:pPr algn="ctr"/>
            <a:r>
              <a:rPr lang="en-US" sz="3200" dirty="0">
                <a:latin typeface="Franklin Gothic Medium Cond" pitchFamily="34" charset="0"/>
              </a:rPr>
              <a:t>3</a:t>
            </a:r>
          </a:p>
          <a:p>
            <a:pPr algn="ctr"/>
            <a:endParaRPr lang="en-US" sz="3200" dirty="0">
              <a:latin typeface="Franklin Gothic Medium Cond" pitchFamily="34" charset="0"/>
            </a:endParaRPr>
          </a:p>
          <a:p>
            <a:pPr algn="ctr"/>
            <a:r>
              <a:rPr lang="en-US" sz="3200" dirty="0">
                <a:latin typeface="Franklin Gothic Medium Cond" pitchFamily="34" charset="0"/>
              </a:rPr>
              <a:t>2</a:t>
            </a:r>
          </a:p>
          <a:p>
            <a:pPr algn="ctr"/>
            <a:endParaRPr lang="en-US" sz="3200" dirty="0">
              <a:latin typeface="Franklin Gothic Medium Cond" pitchFamily="34" charset="0"/>
            </a:endParaRPr>
          </a:p>
          <a:p>
            <a:pPr algn="ctr"/>
            <a:r>
              <a:rPr lang="en-US" sz="3200" dirty="0">
                <a:latin typeface="Franklin Gothic Medium Cond" pitchFamily="34" charset="0"/>
              </a:rPr>
              <a:t>1</a:t>
            </a:r>
          </a:p>
          <a:p>
            <a:pPr algn="ctr"/>
            <a:endParaRPr lang="en-US" sz="3200" dirty="0">
              <a:latin typeface="Franklin Gothic Medium Cond" pitchFamily="34" charset="0"/>
            </a:endParaRPr>
          </a:p>
          <a:p>
            <a:pPr algn="ctr"/>
            <a:r>
              <a:rPr lang="en-US" sz="3200" dirty="0">
                <a:latin typeface="Franklin Gothic Medium Cond" pitchFamily="34" charset="0"/>
              </a:rPr>
              <a:t>0</a:t>
            </a:r>
          </a:p>
        </p:txBody>
      </p:sp>
      <p:pic>
        <p:nvPicPr>
          <p:cNvPr id="6" name="54047__guitarguy1985__buzz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1490" y="6970987"/>
            <a:ext cx="609600" cy="609600"/>
          </a:xfrm>
          <a:prstGeom prst="rect">
            <a:avLst/>
          </a:prstGeom>
        </p:spPr>
      </p:pic>
      <p:sp>
        <p:nvSpPr>
          <p:cNvPr id="7" name="TextBox 6"/>
          <p:cNvSpPr txBox="1"/>
          <p:nvPr/>
        </p:nvSpPr>
        <p:spPr>
          <a:xfrm>
            <a:off x="8686804" y="6448084"/>
            <a:ext cx="301686" cy="369332"/>
          </a:xfrm>
          <a:prstGeom prst="rect">
            <a:avLst/>
          </a:prstGeom>
          <a:noFill/>
        </p:spPr>
        <p:txBody>
          <a:bodyPr wrap="none" rtlCol="0">
            <a:spAutoFit/>
          </a:bodyPr>
          <a:lstStyle/>
          <a:p>
            <a:r>
              <a:rPr lang="en-US" dirty="0">
                <a:solidFill>
                  <a:schemeClr val="bg1"/>
                </a:solidFill>
              </a:rPr>
              <a:t>1</a:t>
            </a:r>
          </a:p>
        </p:txBody>
      </p:sp>
      <p:sp>
        <p:nvSpPr>
          <p:cNvPr id="3" name="TextBox 2"/>
          <p:cNvSpPr txBox="1"/>
          <p:nvPr/>
        </p:nvSpPr>
        <p:spPr>
          <a:xfrm>
            <a:off x="240632" y="192504"/>
            <a:ext cx="1540042" cy="830997"/>
          </a:xfrm>
          <a:prstGeom prst="rect">
            <a:avLst/>
          </a:prstGeom>
          <a:noFill/>
        </p:spPr>
        <p:txBody>
          <a:bodyPr wrap="square" rtlCol="0">
            <a:spAutoFit/>
          </a:bodyPr>
          <a:lstStyle/>
          <a:p>
            <a:pPr algn="ctr"/>
            <a:r>
              <a:rPr lang="en-US" sz="2400" b="1" dirty="0">
                <a:ln>
                  <a:solidFill>
                    <a:srgbClr val="FF0000"/>
                  </a:solidFill>
                </a:ln>
                <a:solidFill>
                  <a:schemeClr val="bg1"/>
                </a:solidFill>
              </a:rPr>
              <a:t>EASY for TRAINING</a:t>
            </a:r>
          </a:p>
        </p:txBody>
      </p:sp>
    </p:spTree>
    <p:extLst>
      <p:ext uri="{BB962C8B-B14F-4D97-AF65-F5344CB8AC3E}">
        <p14:creationId xmlns:p14="http://schemas.microsoft.com/office/powerpoint/2010/main" val="379314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5E-6 -3.33333E-6 L 5E-6 0.70834 " pathEditMode="relative" rAng="0" ptsTypes="AA">
                                      <p:cBhvr>
                                        <p:cTn id="6" dur="5000" fill="hold"/>
                                        <p:tgtEl>
                                          <p:spTgt spid="5"/>
                                        </p:tgtEl>
                                        <p:attrNameLst>
                                          <p:attrName>ppt_x</p:attrName>
                                          <p:attrName>ppt_y</p:attrName>
                                        </p:attrNameLst>
                                      </p:cBhvr>
                                      <p:rCtr x="0" y="35417"/>
                                    </p:animMotion>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xit" presetSubtype="0" fill="hold" grpId="1" nodeType="withEffect">
                                  <p:stCondLst>
                                    <p:cond delay="100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ntr" presetSubtype="0" fill="hold" grpId="0" nodeType="withEffect">
                                  <p:stCondLst>
                                    <p:cond delay="100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xit" presetSubtype="0" fill="hold" grpId="1" nodeType="withEffect">
                                  <p:stCondLst>
                                    <p:cond delay="2000"/>
                                  </p:stCondLst>
                                  <p:childTnLst>
                                    <p:set>
                                      <p:cBhvr>
                                        <p:cTn id="14" dur="1" fill="hold">
                                          <p:stCondLst>
                                            <p:cond delay="0"/>
                                          </p:stCondLst>
                                        </p:cTn>
                                        <p:tgtEl>
                                          <p:spTgt spid="36"/>
                                        </p:tgtEl>
                                        <p:attrNameLst>
                                          <p:attrName>style.visibility</p:attrName>
                                        </p:attrNameLst>
                                      </p:cBhvr>
                                      <p:to>
                                        <p:strVal val="hidden"/>
                                      </p:to>
                                    </p:set>
                                  </p:childTnLst>
                                </p:cTn>
                              </p:par>
                              <p:par>
                                <p:cTn id="15" presetID="1" presetClass="entr" presetSubtype="0" fill="hold" grpId="0" nodeType="withEffect">
                                  <p:stCondLst>
                                    <p:cond delay="200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xit" presetSubtype="0" fill="hold" grpId="1" nodeType="withEffect">
                                  <p:stCondLst>
                                    <p:cond delay="3000"/>
                                  </p:stCondLst>
                                  <p:childTnLst>
                                    <p:set>
                                      <p:cBhvr>
                                        <p:cTn id="18" dur="1" fill="hold">
                                          <p:stCondLst>
                                            <p:cond delay="0"/>
                                          </p:stCondLst>
                                        </p:cTn>
                                        <p:tgtEl>
                                          <p:spTgt spid="51"/>
                                        </p:tgtEl>
                                        <p:attrNameLst>
                                          <p:attrName>style.visibility</p:attrName>
                                        </p:attrNameLst>
                                      </p:cBhvr>
                                      <p:to>
                                        <p:strVal val="hidden"/>
                                      </p:to>
                                    </p:set>
                                  </p:childTnLst>
                                </p:cTn>
                              </p:par>
                              <p:par>
                                <p:cTn id="19" presetID="1" presetClass="entr" presetSubtype="0" fill="hold" grpId="0" nodeType="withEffect">
                                  <p:stCondLst>
                                    <p:cond delay="300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grpId="1" nodeType="withEffect">
                                  <p:stCondLst>
                                    <p:cond delay="400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4000"/>
                                  </p:stCondLst>
                                  <p:childTnLst>
                                    <p:set>
                                      <p:cBhvr>
                                        <p:cTn id="24" dur="1" fill="hold">
                                          <p:stCondLst>
                                            <p:cond delay="0"/>
                                          </p:stCondLst>
                                        </p:cTn>
                                        <p:tgtEl>
                                          <p:spTgt spid="42"/>
                                        </p:tgtEl>
                                        <p:attrNameLst>
                                          <p:attrName>style.visibility</p:attrName>
                                        </p:attrNameLst>
                                      </p:cBhvr>
                                      <p:to>
                                        <p:strVal val="visible"/>
                                      </p:to>
                                    </p:set>
                                  </p:childTnLst>
                                </p:cTn>
                              </p:par>
                            </p:childTnLst>
                          </p:cTn>
                        </p:par>
                        <p:par>
                          <p:cTn id="25" fill="hold">
                            <p:stCondLst>
                              <p:cond delay="5000"/>
                            </p:stCondLst>
                            <p:childTnLst>
                              <p:par>
                                <p:cTn id="26" presetID="1" presetClass="exit" presetSubtype="0" fill="hold" grpId="1" nodeType="afterEffect">
                                  <p:stCondLst>
                                    <p:cond delay="0"/>
                                  </p:stCondLst>
                                  <p:childTnLst>
                                    <p:set>
                                      <p:cBhvr>
                                        <p:cTn id="27" dur="1" fill="hold">
                                          <p:stCondLst>
                                            <p:cond delay="0"/>
                                          </p:stCondLst>
                                        </p:cTn>
                                        <p:tgtEl>
                                          <p:spTgt spid="42"/>
                                        </p:tgtEl>
                                        <p:attrNameLst>
                                          <p:attrName>style.visibility</p:attrName>
                                        </p:attrNameLst>
                                      </p:cBhvr>
                                      <p:to>
                                        <p:strVal val="hidden"/>
                                      </p:to>
                                    </p:set>
                                  </p:childTnLst>
                                </p:cTn>
                              </p:par>
                            </p:childTnLst>
                          </p:cTn>
                        </p:par>
                        <p:par>
                          <p:cTn id="28" fill="hold">
                            <p:stCondLst>
                              <p:cond delay="5000"/>
                            </p:stCondLst>
                            <p:childTnLst>
                              <p:par>
                                <p:cTn id="29" presetID="1" presetClass="mediacall" presetSubtype="0" fill="hold" nodeType="afterEffect">
                                  <p:stCondLst>
                                    <p:cond delay="0"/>
                                  </p:stCondLst>
                                  <p:childTnLst>
                                    <p:cmd type="call" cmd="playFrom(0.0)">
                                      <p:cBhvr>
                                        <p:cTn id="30" dur="12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
                </p:tgtEl>
              </p:cMediaNode>
            </p:audio>
          </p:childTnLst>
        </p:cTn>
      </p:par>
    </p:tnLst>
    <p:bldLst>
      <p:bldP spid="5" grpId="0" animBg="1"/>
      <p:bldP spid="10" grpId="0"/>
      <p:bldP spid="10" grpId="1"/>
      <p:bldP spid="34" grpId="0"/>
      <p:bldP spid="34" grpId="1"/>
      <p:bldP spid="36" grpId="0"/>
      <p:bldP spid="36" grpId="1"/>
      <p:bldP spid="42" grpId="0"/>
      <p:bldP spid="42" grpId="1"/>
      <p:bldP spid="51" grpId="0"/>
      <p:bldP spid="51" grpId="1"/>
    </p:bld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14325" y="1079950"/>
            <a:ext cx="148590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Word 4"/>
          <p:cNvSpPr txBox="1"/>
          <p:nvPr/>
        </p:nvSpPr>
        <p:spPr>
          <a:xfrm>
            <a:off x="6342217" y="4154088"/>
            <a:ext cx="1689293" cy="851629"/>
          </a:xfrm>
          <a:prstGeom prst="rect">
            <a:avLst/>
          </a:prstGeom>
          <a:noFill/>
        </p:spPr>
        <p:txBody>
          <a:bodyPr wrap="none" rtlCol="0">
            <a:spAutoFit/>
          </a:bodyPr>
          <a:lstStyle/>
          <a:p>
            <a:r>
              <a:rPr lang="en-US" sz="5400" b="1" dirty="0">
                <a:solidFill>
                  <a:srgbClr val="00B050"/>
                </a:solidFill>
              </a:rPr>
              <a:t>GRAY</a:t>
            </a:r>
          </a:p>
        </p:txBody>
      </p:sp>
      <p:sp>
        <p:nvSpPr>
          <p:cNvPr id="34" name="Word 1"/>
          <p:cNvSpPr txBox="1"/>
          <p:nvPr/>
        </p:nvSpPr>
        <p:spPr>
          <a:xfrm>
            <a:off x="6415342" y="1231998"/>
            <a:ext cx="1639295" cy="923330"/>
          </a:xfrm>
          <a:prstGeom prst="rect">
            <a:avLst/>
          </a:prstGeom>
          <a:noFill/>
        </p:spPr>
        <p:txBody>
          <a:bodyPr wrap="none" rtlCol="0">
            <a:spAutoFit/>
          </a:bodyPr>
          <a:lstStyle/>
          <a:p>
            <a:r>
              <a:rPr lang="en-US" sz="5400" b="1" dirty="0">
                <a:solidFill>
                  <a:srgbClr val="FFFF00"/>
                </a:solidFill>
              </a:rPr>
              <a:t>BLUE</a:t>
            </a:r>
          </a:p>
        </p:txBody>
      </p:sp>
      <p:sp>
        <p:nvSpPr>
          <p:cNvPr id="36" name="Word 2"/>
          <p:cNvSpPr txBox="1"/>
          <p:nvPr/>
        </p:nvSpPr>
        <p:spPr>
          <a:xfrm>
            <a:off x="6566381" y="2206028"/>
            <a:ext cx="1348446" cy="923330"/>
          </a:xfrm>
          <a:prstGeom prst="rect">
            <a:avLst/>
          </a:prstGeom>
          <a:noFill/>
        </p:spPr>
        <p:txBody>
          <a:bodyPr wrap="none" rtlCol="0">
            <a:spAutoFit/>
          </a:bodyPr>
          <a:lstStyle/>
          <a:p>
            <a:r>
              <a:rPr lang="en-US" sz="5400" b="1" dirty="0">
                <a:solidFill>
                  <a:srgbClr val="0070C0"/>
                </a:solidFill>
              </a:rPr>
              <a:t>RED</a:t>
            </a:r>
          </a:p>
        </p:txBody>
      </p:sp>
      <p:sp>
        <p:nvSpPr>
          <p:cNvPr id="42" name="Word 5"/>
          <p:cNvSpPr txBox="1"/>
          <p:nvPr/>
        </p:nvSpPr>
        <p:spPr>
          <a:xfrm>
            <a:off x="6067064" y="5056415"/>
            <a:ext cx="2395207" cy="923330"/>
          </a:xfrm>
          <a:prstGeom prst="rect">
            <a:avLst/>
          </a:prstGeom>
          <a:noFill/>
        </p:spPr>
        <p:txBody>
          <a:bodyPr wrap="none" rtlCol="0">
            <a:spAutoFit/>
          </a:bodyPr>
          <a:lstStyle/>
          <a:p>
            <a:r>
              <a:rPr lang="en-US" sz="5400" b="1" dirty="0">
                <a:solidFill>
                  <a:srgbClr val="0070C0"/>
                </a:solidFill>
              </a:rPr>
              <a:t>PURPLE</a:t>
            </a:r>
          </a:p>
        </p:txBody>
      </p:sp>
      <p:sp>
        <p:nvSpPr>
          <p:cNvPr id="51" name="Word 3"/>
          <p:cNvSpPr txBox="1"/>
          <p:nvPr/>
        </p:nvSpPr>
        <p:spPr>
          <a:xfrm>
            <a:off x="6206525" y="3180058"/>
            <a:ext cx="2116285" cy="923330"/>
          </a:xfrm>
          <a:prstGeom prst="rect">
            <a:avLst/>
          </a:prstGeom>
          <a:noFill/>
        </p:spPr>
        <p:txBody>
          <a:bodyPr wrap="none" rtlCol="0">
            <a:spAutoFit/>
          </a:bodyPr>
          <a:lstStyle/>
          <a:p>
            <a:r>
              <a:rPr lang="en-US" sz="5400" b="1" dirty="0">
                <a:solidFill>
                  <a:srgbClr val="61342D"/>
                </a:solidFill>
              </a:rPr>
              <a:t>WHITE</a:t>
            </a:r>
          </a:p>
        </p:txBody>
      </p:sp>
      <p:sp>
        <p:nvSpPr>
          <p:cNvPr id="101" name="TextBox 100"/>
          <p:cNvSpPr txBox="1"/>
          <p:nvPr/>
        </p:nvSpPr>
        <p:spPr>
          <a:xfrm>
            <a:off x="2354580" y="396240"/>
            <a:ext cx="2697480" cy="461665"/>
          </a:xfrm>
          <a:prstGeom prst="rect">
            <a:avLst/>
          </a:prstGeom>
          <a:noFill/>
        </p:spPr>
        <p:txBody>
          <a:bodyPr wrap="square" rtlCol="0">
            <a:spAutoFit/>
          </a:bodyPr>
          <a:lstStyle/>
          <a:p>
            <a:pPr algn="ctr"/>
            <a:r>
              <a:rPr lang="en-US" sz="2400" b="1" dirty="0">
                <a:solidFill>
                  <a:schemeClr val="bg1"/>
                </a:solidFill>
              </a:rPr>
              <a:t>Say the COLOR</a:t>
            </a:r>
          </a:p>
        </p:txBody>
      </p:sp>
      <p:sp>
        <p:nvSpPr>
          <p:cNvPr id="109" name="TextBox 108"/>
          <p:cNvSpPr txBox="1"/>
          <p:nvPr/>
        </p:nvSpPr>
        <p:spPr>
          <a:xfrm>
            <a:off x="5814060" y="396240"/>
            <a:ext cx="2697480" cy="461665"/>
          </a:xfrm>
          <a:prstGeom prst="rect">
            <a:avLst/>
          </a:prstGeom>
          <a:noFill/>
        </p:spPr>
        <p:txBody>
          <a:bodyPr wrap="square" rtlCol="0">
            <a:spAutoFit/>
          </a:bodyPr>
          <a:lstStyle/>
          <a:p>
            <a:pPr algn="ctr"/>
            <a:r>
              <a:rPr lang="en-US" sz="2400" b="1" dirty="0">
                <a:solidFill>
                  <a:schemeClr val="bg1"/>
                </a:solidFill>
              </a:rPr>
              <a:t>Read the WORD</a:t>
            </a:r>
          </a:p>
        </p:txBody>
      </p:sp>
      <p:sp>
        <p:nvSpPr>
          <p:cNvPr id="110" name="Rectangle 109"/>
          <p:cNvSpPr/>
          <p:nvPr/>
        </p:nvSpPr>
        <p:spPr>
          <a:xfrm>
            <a:off x="1950720" y="182880"/>
            <a:ext cx="3505200" cy="6294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5457498" y="182880"/>
            <a:ext cx="3505200" cy="6294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69272" y="1022800"/>
            <a:ext cx="394660" cy="5509200"/>
          </a:xfrm>
          <a:prstGeom prst="rect">
            <a:avLst/>
          </a:prstGeom>
          <a:noFill/>
        </p:spPr>
        <p:txBody>
          <a:bodyPr wrap="none" rtlCol="0">
            <a:spAutoFit/>
          </a:bodyPr>
          <a:lstStyle/>
          <a:p>
            <a:pPr algn="ctr"/>
            <a:r>
              <a:rPr lang="en-US" sz="3200" dirty="0">
                <a:latin typeface="Franklin Gothic Medium Cond" pitchFamily="34" charset="0"/>
              </a:rPr>
              <a:t>5</a:t>
            </a:r>
          </a:p>
          <a:p>
            <a:pPr algn="ctr"/>
            <a:endParaRPr lang="en-US" sz="3200" dirty="0">
              <a:latin typeface="Franklin Gothic Medium Cond" pitchFamily="34" charset="0"/>
            </a:endParaRPr>
          </a:p>
          <a:p>
            <a:pPr algn="ctr"/>
            <a:r>
              <a:rPr lang="en-US" sz="3200" dirty="0">
                <a:latin typeface="Franklin Gothic Medium Cond" pitchFamily="34" charset="0"/>
              </a:rPr>
              <a:t>4</a:t>
            </a:r>
          </a:p>
          <a:p>
            <a:pPr algn="ctr"/>
            <a:endParaRPr lang="en-US" sz="3200" dirty="0">
              <a:latin typeface="Franklin Gothic Medium Cond" pitchFamily="34" charset="0"/>
            </a:endParaRPr>
          </a:p>
          <a:p>
            <a:pPr algn="ctr"/>
            <a:r>
              <a:rPr lang="en-US" sz="3200" dirty="0">
                <a:latin typeface="Franklin Gothic Medium Cond" pitchFamily="34" charset="0"/>
              </a:rPr>
              <a:t>3</a:t>
            </a:r>
          </a:p>
          <a:p>
            <a:pPr algn="ctr"/>
            <a:endParaRPr lang="en-US" sz="3200" dirty="0">
              <a:latin typeface="Franklin Gothic Medium Cond" pitchFamily="34" charset="0"/>
            </a:endParaRPr>
          </a:p>
          <a:p>
            <a:pPr algn="ctr"/>
            <a:r>
              <a:rPr lang="en-US" sz="3200" dirty="0">
                <a:latin typeface="Franklin Gothic Medium Cond" pitchFamily="34" charset="0"/>
              </a:rPr>
              <a:t>2</a:t>
            </a:r>
          </a:p>
          <a:p>
            <a:pPr algn="ctr"/>
            <a:endParaRPr lang="en-US" sz="3200" dirty="0">
              <a:latin typeface="Franklin Gothic Medium Cond" pitchFamily="34" charset="0"/>
            </a:endParaRPr>
          </a:p>
          <a:p>
            <a:pPr algn="ctr"/>
            <a:r>
              <a:rPr lang="en-US" sz="3200" dirty="0">
                <a:latin typeface="Franklin Gothic Medium Cond" pitchFamily="34" charset="0"/>
              </a:rPr>
              <a:t>1</a:t>
            </a:r>
          </a:p>
          <a:p>
            <a:pPr algn="ctr"/>
            <a:endParaRPr lang="en-US" sz="3200" dirty="0">
              <a:latin typeface="Franklin Gothic Medium Cond" pitchFamily="34" charset="0"/>
            </a:endParaRPr>
          </a:p>
          <a:p>
            <a:pPr algn="ctr"/>
            <a:r>
              <a:rPr lang="en-US" sz="3200" dirty="0">
                <a:latin typeface="Franklin Gothic Medium Cond" pitchFamily="34" charset="0"/>
              </a:rPr>
              <a:t>0</a:t>
            </a:r>
          </a:p>
        </p:txBody>
      </p:sp>
      <p:pic>
        <p:nvPicPr>
          <p:cNvPr id="6" name="54047__guitarguy1985__buzz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910" y="6970987"/>
            <a:ext cx="609600" cy="609600"/>
          </a:xfrm>
          <a:prstGeom prst="rect">
            <a:avLst/>
          </a:prstGeom>
        </p:spPr>
      </p:pic>
      <p:sp>
        <p:nvSpPr>
          <p:cNvPr id="7" name="TextBox 6"/>
          <p:cNvSpPr txBox="1"/>
          <p:nvPr/>
        </p:nvSpPr>
        <p:spPr>
          <a:xfrm>
            <a:off x="8686804" y="6448084"/>
            <a:ext cx="301686" cy="369332"/>
          </a:xfrm>
          <a:prstGeom prst="rect">
            <a:avLst/>
          </a:prstGeom>
          <a:noFill/>
        </p:spPr>
        <p:txBody>
          <a:bodyPr wrap="none" rtlCol="0">
            <a:spAutoFit/>
          </a:bodyPr>
          <a:lstStyle/>
          <a:p>
            <a:r>
              <a:rPr lang="en-US" dirty="0">
                <a:solidFill>
                  <a:schemeClr val="bg1"/>
                </a:solidFill>
              </a:rPr>
              <a:t>2</a:t>
            </a:r>
          </a:p>
        </p:txBody>
      </p:sp>
      <p:sp>
        <p:nvSpPr>
          <p:cNvPr id="17" name="TextBox 16"/>
          <p:cNvSpPr txBox="1"/>
          <p:nvPr/>
        </p:nvSpPr>
        <p:spPr>
          <a:xfrm>
            <a:off x="240632" y="192504"/>
            <a:ext cx="1540042" cy="830997"/>
          </a:xfrm>
          <a:prstGeom prst="rect">
            <a:avLst/>
          </a:prstGeom>
          <a:noFill/>
        </p:spPr>
        <p:txBody>
          <a:bodyPr wrap="square" rtlCol="0">
            <a:spAutoFit/>
          </a:bodyPr>
          <a:lstStyle/>
          <a:p>
            <a:pPr algn="ctr"/>
            <a:r>
              <a:rPr lang="en-US" sz="2400" b="1" dirty="0">
                <a:ln>
                  <a:solidFill>
                    <a:srgbClr val="FF0000"/>
                  </a:solidFill>
                </a:ln>
                <a:solidFill>
                  <a:schemeClr val="bg1"/>
                </a:solidFill>
              </a:rPr>
              <a:t>EASY for TRAINING</a:t>
            </a:r>
          </a:p>
        </p:txBody>
      </p:sp>
    </p:spTree>
    <p:extLst>
      <p:ext uri="{BB962C8B-B14F-4D97-AF65-F5344CB8AC3E}">
        <p14:creationId xmlns:p14="http://schemas.microsoft.com/office/powerpoint/2010/main" val="26160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5E-6 -3.33333E-6 L 5E-6 0.70834 " pathEditMode="relative" rAng="0" ptsTypes="AA">
                                      <p:cBhvr>
                                        <p:cTn id="6" dur="5000" fill="hold"/>
                                        <p:tgtEl>
                                          <p:spTgt spid="5"/>
                                        </p:tgtEl>
                                        <p:attrNameLst>
                                          <p:attrName>ppt_x</p:attrName>
                                          <p:attrName>ppt_y</p:attrName>
                                        </p:attrNameLst>
                                      </p:cBhvr>
                                      <p:rCtr x="0" y="35417"/>
                                    </p:animMotion>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xit" presetSubtype="0" fill="hold" grpId="1" nodeType="withEffect">
                                  <p:stCondLst>
                                    <p:cond delay="100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ntr" presetSubtype="0" fill="hold" grpId="0" nodeType="withEffect">
                                  <p:stCondLst>
                                    <p:cond delay="100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xit" presetSubtype="0" fill="hold" grpId="1" nodeType="withEffect">
                                  <p:stCondLst>
                                    <p:cond delay="2000"/>
                                  </p:stCondLst>
                                  <p:childTnLst>
                                    <p:set>
                                      <p:cBhvr>
                                        <p:cTn id="14" dur="1" fill="hold">
                                          <p:stCondLst>
                                            <p:cond delay="0"/>
                                          </p:stCondLst>
                                        </p:cTn>
                                        <p:tgtEl>
                                          <p:spTgt spid="36"/>
                                        </p:tgtEl>
                                        <p:attrNameLst>
                                          <p:attrName>style.visibility</p:attrName>
                                        </p:attrNameLst>
                                      </p:cBhvr>
                                      <p:to>
                                        <p:strVal val="hidden"/>
                                      </p:to>
                                    </p:set>
                                  </p:childTnLst>
                                </p:cTn>
                              </p:par>
                              <p:par>
                                <p:cTn id="15" presetID="1" presetClass="entr" presetSubtype="0" fill="hold" grpId="0" nodeType="withEffect">
                                  <p:stCondLst>
                                    <p:cond delay="200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xit" presetSubtype="0" fill="hold" grpId="1" nodeType="withEffect">
                                  <p:stCondLst>
                                    <p:cond delay="3000"/>
                                  </p:stCondLst>
                                  <p:childTnLst>
                                    <p:set>
                                      <p:cBhvr>
                                        <p:cTn id="18" dur="1" fill="hold">
                                          <p:stCondLst>
                                            <p:cond delay="0"/>
                                          </p:stCondLst>
                                        </p:cTn>
                                        <p:tgtEl>
                                          <p:spTgt spid="51"/>
                                        </p:tgtEl>
                                        <p:attrNameLst>
                                          <p:attrName>style.visibility</p:attrName>
                                        </p:attrNameLst>
                                      </p:cBhvr>
                                      <p:to>
                                        <p:strVal val="hidden"/>
                                      </p:to>
                                    </p:set>
                                  </p:childTnLst>
                                </p:cTn>
                              </p:par>
                              <p:par>
                                <p:cTn id="19" presetID="1" presetClass="entr" presetSubtype="0" fill="hold" grpId="0" nodeType="withEffect">
                                  <p:stCondLst>
                                    <p:cond delay="300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grpId="1" nodeType="withEffect">
                                  <p:stCondLst>
                                    <p:cond delay="400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4000"/>
                                  </p:stCondLst>
                                  <p:childTnLst>
                                    <p:set>
                                      <p:cBhvr>
                                        <p:cTn id="24" dur="1" fill="hold">
                                          <p:stCondLst>
                                            <p:cond delay="0"/>
                                          </p:stCondLst>
                                        </p:cTn>
                                        <p:tgtEl>
                                          <p:spTgt spid="42"/>
                                        </p:tgtEl>
                                        <p:attrNameLst>
                                          <p:attrName>style.visibility</p:attrName>
                                        </p:attrNameLst>
                                      </p:cBhvr>
                                      <p:to>
                                        <p:strVal val="visible"/>
                                      </p:to>
                                    </p:set>
                                  </p:childTnLst>
                                </p:cTn>
                              </p:par>
                            </p:childTnLst>
                          </p:cTn>
                        </p:par>
                        <p:par>
                          <p:cTn id="25" fill="hold">
                            <p:stCondLst>
                              <p:cond delay="5000"/>
                            </p:stCondLst>
                            <p:childTnLst>
                              <p:par>
                                <p:cTn id="26" presetID="1" presetClass="exit" presetSubtype="0" fill="hold" grpId="1" nodeType="afterEffect">
                                  <p:stCondLst>
                                    <p:cond delay="0"/>
                                  </p:stCondLst>
                                  <p:childTnLst>
                                    <p:set>
                                      <p:cBhvr>
                                        <p:cTn id="27" dur="1" fill="hold">
                                          <p:stCondLst>
                                            <p:cond delay="0"/>
                                          </p:stCondLst>
                                        </p:cTn>
                                        <p:tgtEl>
                                          <p:spTgt spid="42"/>
                                        </p:tgtEl>
                                        <p:attrNameLst>
                                          <p:attrName>style.visibility</p:attrName>
                                        </p:attrNameLst>
                                      </p:cBhvr>
                                      <p:to>
                                        <p:strVal val="hidden"/>
                                      </p:to>
                                    </p:set>
                                  </p:childTnLst>
                                </p:cTn>
                              </p:par>
                            </p:childTnLst>
                          </p:cTn>
                        </p:par>
                        <p:par>
                          <p:cTn id="28" fill="hold">
                            <p:stCondLst>
                              <p:cond delay="5000"/>
                            </p:stCondLst>
                            <p:childTnLst>
                              <p:par>
                                <p:cTn id="29" presetID="1" presetClass="mediacall" presetSubtype="0" fill="hold" nodeType="afterEffect">
                                  <p:stCondLst>
                                    <p:cond delay="0"/>
                                  </p:stCondLst>
                                  <p:childTnLst>
                                    <p:cmd type="call" cmd="playFrom(0.0)">
                                      <p:cBhvr>
                                        <p:cTn id="30" dur="12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
                </p:tgtEl>
              </p:cMediaNode>
            </p:audio>
          </p:childTnLst>
        </p:cTn>
      </p:par>
    </p:tnLst>
    <p:bldLst>
      <p:bldP spid="5" grpId="0" animBg="1"/>
      <p:bldP spid="10" grpId="0"/>
      <p:bldP spid="10" grpId="1"/>
      <p:bldP spid="34" grpId="0"/>
      <p:bldP spid="34" grpId="1"/>
      <p:bldP spid="36" grpId="0"/>
      <p:bldP spid="36" grpId="1"/>
      <p:bldP spid="42" grpId="0"/>
      <p:bldP spid="42" grpId="1"/>
      <p:bldP spid="51" grpId="0"/>
      <p:bldP spid="51" grpId="1"/>
    </p:bld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14325" y="1079950"/>
            <a:ext cx="148590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Word 4"/>
          <p:cNvSpPr txBox="1"/>
          <p:nvPr/>
        </p:nvSpPr>
        <p:spPr>
          <a:xfrm>
            <a:off x="6318154" y="4154088"/>
            <a:ext cx="1689293" cy="851629"/>
          </a:xfrm>
          <a:prstGeom prst="rect">
            <a:avLst/>
          </a:prstGeom>
          <a:noFill/>
        </p:spPr>
        <p:txBody>
          <a:bodyPr wrap="none" rtlCol="0">
            <a:spAutoFit/>
          </a:bodyPr>
          <a:lstStyle/>
          <a:p>
            <a:r>
              <a:rPr lang="en-US" sz="5400" b="1" dirty="0">
                <a:solidFill>
                  <a:srgbClr val="00B050"/>
                </a:solidFill>
              </a:rPr>
              <a:t>GRAY</a:t>
            </a:r>
          </a:p>
        </p:txBody>
      </p:sp>
      <p:sp>
        <p:nvSpPr>
          <p:cNvPr id="34" name="Word 1"/>
          <p:cNvSpPr txBox="1"/>
          <p:nvPr/>
        </p:nvSpPr>
        <p:spPr>
          <a:xfrm>
            <a:off x="6343153" y="1231998"/>
            <a:ext cx="1639295" cy="923330"/>
          </a:xfrm>
          <a:prstGeom prst="rect">
            <a:avLst/>
          </a:prstGeom>
          <a:noFill/>
        </p:spPr>
        <p:txBody>
          <a:bodyPr wrap="none" rtlCol="0">
            <a:spAutoFit/>
          </a:bodyPr>
          <a:lstStyle/>
          <a:p>
            <a:r>
              <a:rPr lang="en-US" sz="5400" b="1" dirty="0">
                <a:solidFill>
                  <a:srgbClr val="FFFF00"/>
                </a:solidFill>
              </a:rPr>
              <a:t>BLUE</a:t>
            </a:r>
          </a:p>
        </p:txBody>
      </p:sp>
      <p:sp>
        <p:nvSpPr>
          <p:cNvPr id="36" name="Word 2"/>
          <p:cNvSpPr txBox="1"/>
          <p:nvPr/>
        </p:nvSpPr>
        <p:spPr>
          <a:xfrm>
            <a:off x="3029097" y="2206028"/>
            <a:ext cx="1348446" cy="923330"/>
          </a:xfrm>
          <a:prstGeom prst="rect">
            <a:avLst/>
          </a:prstGeom>
          <a:noFill/>
        </p:spPr>
        <p:txBody>
          <a:bodyPr wrap="none" rtlCol="0">
            <a:spAutoFit/>
          </a:bodyPr>
          <a:lstStyle/>
          <a:p>
            <a:r>
              <a:rPr lang="en-US" sz="5400" b="1" dirty="0">
                <a:solidFill>
                  <a:srgbClr val="0070C0"/>
                </a:solidFill>
              </a:rPr>
              <a:t>RED</a:t>
            </a:r>
          </a:p>
        </p:txBody>
      </p:sp>
      <p:sp>
        <p:nvSpPr>
          <p:cNvPr id="42" name="Word 5"/>
          <p:cNvSpPr txBox="1"/>
          <p:nvPr/>
        </p:nvSpPr>
        <p:spPr>
          <a:xfrm>
            <a:off x="2505717" y="5056415"/>
            <a:ext cx="2395207" cy="923330"/>
          </a:xfrm>
          <a:prstGeom prst="rect">
            <a:avLst/>
          </a:prstGeom>
          <a:noFill/>
        </p:spPr>
        <p:txBody>
          <a:bodyPr wrap="none" rtlCol="0">
            <a:spAutoFit/>
          </a:bodyPr>
          <a:lstStyle/>
          <a:p>
            <a:r>
              <a:rPr lang="en-US" sz="5400" b="1" dirty="0">
                <a:solidFill>
                  <a:srgbClr val="0070C0"/>
                </a:solidFill>
              </a:rPr>
              <a:t>PURPLE</a:t>
            </a:r>
          </a:p>
        </p:txBody>
      </p:sp>
      <p:sp>
        <p:nvSpPr>
          <p:cNvPr id="51" name="Word 3"/>
          <p:cNvSpPr txBox="1"/>
          <p:nvPr/>
        </p:nvSpPr>
        <p:spPr>
          <a:xfrm>
            <a:off x="2645178" y="3180058"/>
            <a:ext cx="2116285" cy="923330"/>
          </a:xfrm>
          <a:prstGeom prst="rect">
            <a:avLst/>
          </a:prstGeom>
          <a:noFill/>
        </p:spPr>
        <p:txBody>
          <a:bodyPr wrap="none" rtlCol="0">
            <a:spAutoFit/>
          </a:bodyPr>
          <a:lstStyle/>
          <a:p>
            <a:r>
              <a:rPr lang="en-US" sz="5400" b="1" dirty="0">
                <a:solidFill>
                  <a:srgbClr val="61342D"/>
                </a:solidFill>
              </a:rPr>
              <a:t>WHITE</a:t>
            </a:r>
          </a:p>
        </p:txBody>
      </p:sp>
      <p:sp>
        <p:nvSpPr>
          <p:cNvPr id="101" name="TextBox 100"/>
          <p:cNvSpPr txBox="1"/>
          <p:nvPr/>
        </p:nvSpPr>
        <p:spPr>
          <a:xfrm>
            <a:off x="2354580" y="396240"/>
            <a:ext cx="2697480" cy="461665"/>
          </a:xfrm>
          <a:prstGeom prst="rect">
            <a:avLst/>
          </a:prstGeom>
          <a:noFill/>
        </p:spPr>
        <p:txBody>
          <a:bodyPr wrap="square" rtlCol="0">
            <a:spAutoFit/>
          </a:bodyPr>
          <a:lstStyle/>
          <a:p>
            <a:pPr algn="ctr"/>
            <a:r>
              <a:rPr lang="en-US" sz="2400" b="1" dirty="0">
                <a:solidFill>
                  <a:schemeClr val="bg1"/>
                </a:solidFill>
              </a:rPr>
              <a:t>Say the COLOR</a:t>
            </a:r>
          </a:p>
        </p:txBody>
      </p:sp>
      <p:sp>
        <p:nvSpPr>
          <p:cNvPr id="109" name="TextBox 108"/>
          <p:cNvSpPr txBox="1"/>
          <p:nvPr/>
        </p:nvSpPr>
        <p:spPr>
          <a:xfrm>
            <a:off x="5814060" y="396240"/>
            <a:ext cx="2697480" cy="461665"/>
          </a:xfrm>
          <a:prstGeom prst="rect">
            <a:avLst/>
          </a:prstGeom>
          <a:noFill/>
        </p:spPr>
        <p:txBody>
          <a:bodyPr wrap="square" rtlCol="0">
            <a:spAutoFit/>
          </a:bodyPr>
          <a:lstStyle/>
          <a:p>
            <a:pPr algn="ctr"/>
            <a:r>
              <a:rPr lang="en-US" sz="2400" b="1" dirty="0">
                <a:solidFill>
                  <a:schemeClr val="bg1"/>
                </a:solidFill>
              </a:rPr>
              <a:t>Read the WORD</a:t>
            </a:r>
          </a:p>
        </p:txBody>
      </p:sp>
      <p:sp>
        <p:nvSpPr>
          <p:cNvPr id="110" name="Rectangle 109"/>
          <p:cNvSpPr/>
          <p:nvPr/>
        </p:nvSpPr>
        <p:spPr>
          <a:xfrm>
            <a:off x="1950720" y="182880"/>
            <a:ext cx="3505200" cy="6294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5457498" y="182880"/>
            <a:ext cx="3505200" cy="6294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69272" y="1022800"/>
            <a:ext cx="394660" cy="5509200"/>
          </a:xfrm>
          <a:prstGeom prst="rect">
            <a:avLst/>
          </a:prstGeom>
          <a:noFill/>
        </p:spPr>
        <p:txBody>
          <a:bodyPr wrap="none" rtlCol="0">
            <a:spAutoFit/>
          </a:bodyPr>
          <a:lstStyle/>
          <a:p>
            <a:pPr algn="ctr"/>
            <a:r>
              <a:rPr lang="en-US" sz="3200" dirty="0">
                <a:latin typeface="Franklin Gothic Medium Cond" pitchFamily="34" charset="0"/>
              </a:rPr>
              <a:t>5</a:t>
            </a:r>
          </a:p>
          <a:p>
            <a:pPr algn="ctr"/>
            <a:endParaRPr lang="en-US" sz="3200" dirty="0">
              <a:latin typeface="Franklin Gothic Medium Cond" pitchFamily="34" charset="0"/>
            </a:endParaRPr>
          </a:p>
          <a:p>
            <a:pPr algn="ctr"/>
            <a:r>
              <a:rPr lang="en-US" sz="3200" dirty="0">
                <a:latin typeface="Franklin Gothic Medium Cond" pitchFamily="34" charset="0"/>
              </a:rPr>
              <a:t>4</a:t>
            </a:r>
          </a:p>
          <a:p>
            <a:pPr algn="ctr"/>
            <a:endParaRPr lang="en-US" sz="3200" dirty="0">
              <a:latin typeface="Franklin Gothic Medium Cond" pitchFamily="34" charset="0"/>
            </a:endParaRPr>
          </a:p>
          <a:p>
            <a:pPr algn="ctr"/>
            <a:r>
              <a:rPr lang="en-US" sz="3200" dirty="0">
                <a:latin typeface="Franklin Gothic Medium Cond" pitchFamily="34" charset="0"/>
              </a:rPr>
              <a:t>3</a:t>
            </a:r>
          </a:p>
          <a:p>
            <a:pPr algn="ctr"/>
            <a:endParaRPr lang="en-US" sz="3200" dirty="0">
              <a:latin typeface="Franklin Gothic Medium Cond" pitchFamily="34" charset="0"/>
            </a:endParaRPr>
          </a:p>
          <a:p>
            <a:pPr algn="ctr"/>
            <a:r>
              <a:rPr lang="en-US" sz="3200" dirty="0">
                <a:latin typeface="Franklin Gothic Medium Cond" pitchFamily="34" charset="0"/>
              </a:rPr>
              <a:t>2</a:t>
            </a:r>
          </a:p>
          <a:p>
            <a:pPr algn="ctr"/>
            <a:endParaRPr lang="en-US" sz="3200" dirty="0">
              <a:latin typeface="Franklin Gothic Medium Cond" pitchFamily="34" charset="0"/>
            </a:endParaRPr>
          </a:p>
          <a:p>
            <a:pPr algn="ctr"/>
            <a:r>
              <a:rPr lang="en-US" sz="3200" dirty="0">
                <a:latin typeface="Franklin Gothic Medium Cond" pitchFamily="34" charset="0"/>
              </a:rPr>
              <a:t>1</a:t>
            </a:r>
          </a:p>
          <a:p>
            <a:pPr algn="ctr"/>
            <a:endParaRPr lang="en-US" sz="3200" dirty="0">
              <a:latin typeface="Franklin Gothic Medium Cond" pitchFamily="34" charset="0"/>
            </a:endParaRPr>
          </a:p>
          <a:p>
            <a:pPr algn="ctr"/>
            <a:r>
              <a:rPr lang="en-US" sz="3200" dirty="0">
                <a:latin typeface="Franklin Gothic Medium Cond" pitchFamily="34" charset="0"/>
              </a:rPr>
              <a:t>0</a:t>
            </a:r>
          </a:p>
        </p:txBody>
      </p:sp>
      <p:pic>
        <p:nvPicPr>
          <p:cNvPr id="6" name="54047__guitarguy1985__buzz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7614" y="7144407"/>
            <a:ext cx="609600" cy="609600"/>
          </a:xfrm>
          <a:prstGeom prst="rect">
            <a:avLst/>
          </a:prstGeom>
        </p:spPr>
      </p:pic>
      <p:sp>
        <p:nvSpPr>
          <p:cNvPr id="7" name="TextBox 6"/>
          <p:cNvSpPr txBox="1"/>
          <p:nvPr/>
        </p:nvSpPr>
        <p:spPr>
          <a:xfrm>
            <a:off x="8686804" y="6448084"/>
            <a:ext cx="301686" cy="369332"/>
          </a:xfrm>
          <a:prstGeom prst="rect">
            <a:avLst/>
          </a:prstGeom>
          <a:noFill/>
        </p:spPr>
        <p:txBody>
          <a:bodyPr wrap="none" rtlCol="0">
            <a:spAutoFit/>
          </a:bodyPr>
          <a:lstStyle/>
          <a:p>
            <a:r>
              <a:rPr lang="en-US" dirty="0">
                <a:solidFill>
                  <a:schemeClr val="bg1"/>
                </a:solidFill>
              </a:rPr>
              <a:t>3</a:t>
            </a:r>
          </a:p>
        </p:txBody>
      </p:sp>
    </p:spTree>
    <p:extLst>
      <p:ext uri="{BB962C8B-B14F-4D97-AF65-F5344CB8AC3E}">
        <p14:creationId xmlns:p14="http://schemas.microsoft.com/office/powerpoint/2010/main" val="340521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5E-6 -3.33333E-6 L 5E-6 0.70834 " pathEditMode="relative" rAng="0" ptsTypes="AA">
                                      <p:cBhvr>
                                        <p:cTn id="6" dur="5000" fill="hold"/>
                                        <p:tgtEl>
                                          <p:spTgt spid="5"/>
                                        </p:tgtEl>
                                        <p:attrNameLst>
                                          <p:attrName>ppt_x</p:attrName>
                                          <p:attrName>ppt_y</p:attrName>
                                        </p:attrNameLst>
                                      </p:cBhvr>
                                      <p:rCtr x="0" y="35417"/>
                                    </p:animMotion>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xit" presetSubtype="0" fill="hold" grpId="1" nodeType="withEffect">
                                  <p:stCondLst>
                                    <p:cond delay="100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ntr" presetSubtype="0" fill="hold" grpId="0" nodeType="withEffect">
                                  <p:stCondLst>
                                    <p:cond delay="100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xit" presetSubtype="0" fill="hold" grpId="1" nodeType="withEffect">
                                  <p:stCondLst>
                                    <p:cond delay="2000"/>
                                  </p:stCondLst>
                                  <p:childTnLst>
                                    <p:set>
                                      <p:cBhvr>
                                        <p:cTn id="14" dur="1" fill="hold">
                                          <p:stCondLst>
                                            <p:cond delay="0"/>
                                          </p:stCondLst>
                                        </p:cTn>
                                        <p:tgtEl>
                                          <p:spTgt spid="36"/>
                                        </p:tgtEl>
                                        <p:attrNameLst>
                                          <p:attrName>style.visibility</p:attrName>
                                        </p:attrNameLst>
                                      </p:cBhvr>
                                      <p:to>
                                        <p:strVal val="hidden"/>
                                      </p:to>
                                    </p:set>
                                  </p:childTnLst>
                                </p:cTn>
                              </p:par>
                              <p:par>
                                <p:cTn id="15" presetID="1" presetClass="entr" presetSubtype="0" fill="hold" grpId="0" nodeType="withEffect">
                                  <p:stCondLst>
                                    <p:cond delay="200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xit" presetSubtype="0" fill="hold" grpId="1" nodeType="withEffect">
                                  <p:stCondLst>
                                    <p:cond delay="3000"/>
                                  </p:stCondLst>
                                  <p:childTnLst>
                                    <p:set>
                                      <p:cBhvr>
                                        <p:cTn id="18" dur="1" fill="hold">
                                          <p:stCondLst>
                                            <p:cond delay="0"/>
                                          </p:stCondLst>
                                        </p:cTn>
                                        <p:tgtEl>
                                          <p:spTgt spid="51"/>
                                        </p:tgtEl>
                                        <p:attrNameLst>
                                          <p:attrName>style.visibility</p:attrName>
                                        </p:attrNameLst>
                                      </p:cBhvr>
                                      <p:to>
                                        <p:strVal val="hidden"/>
                                      </p:to>
                                    </p:set>
                                  </p:childTnLst>
                                </p:cTn>
                              </p:par>
                              <p:par>
                                <p:cTn id="19" presetID="1" presetClass="entr" presetSubtype="0" fill="hold" grpId="0" nodeType="withEffect">
                                  <p:stCondLst>
                                    <p:cond delay="300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grpId="1" nodeType="withEffect">
                                  <p:stCondLst>
                                    <p:cond delay="400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4000"/>
                                  </p:stCondLst>
                                  <p:childTnLst>
                                    <p:set>
                                      <p:cBhvr>
                                        <p:cTn id="24" dur="1" fill="hold">
                                          <p:stCondLst>
                                            <p:cond delay="0"/>
                                          </p:stCondLst>
                                        </p:cTn>
                                        <p:tgtEl>
                                          <p:spTgt spid="42"/>
                                        </p:tgtEl>
                                        <p:attrNameLst>
                                          <p:attrName>style.visibility</p:attrName>
                                        </p:attrNameLst>
                                      </p:cBhvr>
                                      <p:to>
                                        <p:strVal val="visible"/>
                                      </p:to>
                                    </p:set>
                                  </p:childTnLst>
                                </p:cTn>
                              </p:par>
                            </p:childTnLst>
                          </p:cTn>
                        </p:par>
                        <p:par>
                          <p:cTn id="25" fill="hold">
                            <p:stCondLst>
                              <p:cond delay="5000"/>
                            </p:stCondLst>
                            <p:childTnLst>
                              <p:par>
                                <p:cTn id="26" presetID="1" presetClass="exit" presetSubtype="0" fill="hold" grpId="1" nodeType="afterEffect">
                                  <p:stCondLst>
                                    <p:cond delay="0"/>
                                  </p:stCondLst>
                                  <p:childTnLst>
                                    <p:set>
                                      <p:cBhvr>
                                        <p:cTn id="27" dur="1" fill="hold">
                                          <p:stCondLst>
                                            <p:cond delay="0"/>
                                          </p:stCondLst>
                                        </p:cTn>
                                        <p:tgtEl>
                                          <p:spTgt spid="42"/>
                                        </p:tgtEl>
                                        <p:attrNameLst>
                                          <p:attrName>style.visibility</p:attrName>
                                        </p:attrNameLst>
                                      </p:cBhvr>
                                      <p:to>
                                        <p:strVal val="hidden"/>
                                      </p:to>
                                    </p:set>
                                  </p:childTnLst>
                                </p:cTn>
                              </p:par>
                            </p:childTnLst>
                          </p:cTn>
                        </p:par>
                        <p:par>
                          <p:cTn id="28" fill="hold">
                            <p:stCondLst>
                              <p:cond delay="5000"/>
                            </p:stCondLst>
                            <p:childTnLst>
                              <p:par>
                                <p:cTn id="29" presetID="1" presetClass="mediacall" presetSubtype="0" fill="hold" nodeType="afterEffect">
                                  <p:stCondLst>
                                    <p:cond delay="0"/>
                                  </p:stCondLst>
                                  <p:childTnLst>
                                    <p:cmd type="call" cmd="playFrom(0.0)">
                                      <p:cBhvr>
                                        <p:cTn id="30" dur="12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
                </p:tgtEl>
              </p:cMediaNode>
            </p:audio>
          </p:childTnLst>
        </p:cTn>
      </p:par>
    </p:tnLst>
    <p:bldLst>
      <p:bldP spid="5" grpId="0" animBg="1"/>
      <p:bldP spid="10" grpId="0"/>
      <p:bldP spid="10" grpId="1"/>
      <p:bldP spid="34" grpId="0"/>
      <p:bldP spid="34" grpId="1"/>
      <p:bldP spid="36" grpId="0"/>
      <p:bldP spid="36" grpId="1"/>
      <p:bldP spid="42" grpId="0"/>
      <p:bldP spid="42" grpId="1"/>
      <p:bldP spid="51" grpId="0"/>
      <p:bldP spid="5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Autofit/>
          </a:bodyPr>
          <a:lstStyle/>
          <a:p>
            <a:pPr marL="0" indent="0">
              <a:lnSpc>
                <a:spcPct val="100000"/>
              </a:lnSpc>
              <a:spcAft>
                <a:spcPts val="0"/>
              </a:spcAft>
              <a:buNone/>
            </a:pPr>
            <a:r>
              <a:rPr lang="en-US" sz="2400" dirty="0"/>
              <a:t>Terminal objective: </a:t>
            </a:r>
          </a:p>
          <a:p>
            <a:pPr marL="0" indent="0">
              <a:lnSpc>
                <a:spcPts val="4800"/>
              </a:lnSpc>
              <a:spcAft>
                <a:spcPts val="0"/>
              </a:spcAft>
              <a:buNone/>
            </a:pPr>
            <a:r>
              <a:rPr lang="en-US" dirty="0"/>
              <a:t>Given your role as an </a:t>
            </a:r>
            <a:br>
              <a:rPr lang="en-US" dirty="0"/>
            </a:br>
            <a:r>
              <a:rPr lang="en-US" sz="4400" b="1" dirty="0"/>
              <a:t>emergency responder, </a:t>
            </a:r>
            <a:br>
              <a:rPr lang="en-US" sz="4400" b="1" dirty="0"/>
            </a:br>
            <a:r>
              <a:rPr lang="en-US" dirty="0"/>
              <a:t>understand and apply tools</a:t>
            </a:r>
            <a:r>
              <a:rPr lang="en-US" b="1" dirty="0"/>
              <a:t> </a:t>
            </a:r>
            <a:r>
              <a:rPr lang="en-US" dirty="0"/>
              <a:t>that support</a:t>
            </a:r>
            <a:br>
              <a:rPr lang="en-US" dirty="0"/>
            </a:br>
            <a:r>
              <a:rPr lang="en-US" sz="4400" b="1" dirty="0"/>
              <a:t>effective decision making </a:t>
            </a:r>
            <a:br>
              <a:rPr lang="en-US" sz="4400" b="1" dirty="0"/>
            </a:br>
            <a:r>
              <a:rPr lang="en-US" sz="4400" b="1" dirty="0"/>
              <a:t>under</a:t>
            </a:r>
            <a:r>
              <a:rPr lang="en-US" sz="4400" dirty="0"/>
              <a:t> </a:t>
            </a:r>
            <a:r>
              <a:rPr lang="en-US" sz="4400" b="1" dirty="0"/>
              <a:t>crisis conditions </a:t>
            </a:r>
            <a:br>
              <a:rPr lang="en-US" sz="4400" b="1" dirty="0"/>
            </a:br>
            <a:r>
              <a:rPr lang="en-US" dirty="0"/>
              <a:t>as described in the generic advanced FLEX course and in this course.</a:t>
            </a:r>
          </a:p>
        </p:txBody>
      </p:sp>
      <p:sp>
        <p:nvSpPr>
          <p:cNvPr id="4" name="Slide Number Placeholder 3"/>
          <p:cNvSpPr>
            <a:spLocks noGrp="1"/>
          </p:cNvSpPr>
          <p:nvPr>
            <p:ph type="sldNum" sz="quarter" idx="4"/>
          </p:nvPr>
        </p:nvSpPr>
        <p:spPr/>
        <p:txBody>
          <a:bodyPr/>
          <a:lstStyle/>
          <a:p>
            <a:fld id="{EAE0D575-AF94-4223-AFCD-8DDEAB34B2DA}" type="slidenum">
              <a:rPr lang="en-US" smtClean="0">
                <a:solidFill>
                  <a:prstClr val="white"/>
                </a:solidFill>
              </a:rPr>
              <a:pPr/>
              <a:t>2</a:t>
            </a:fld>
            <a:endParaRPr lang="en-US" dirty="0">
              <a:solidFill>
                <a:prstClr val="white"/>
              </a:solidFill>
            </a:endParaRPr>
          </a:p>
        </p:txBody>
      </p:sp>
      <p:sp>
        <p:nvSpPr>
          <p:cNvPr id="6" name="Rounded Rectangle 5"/>
          <p:cNvSpPr/>
          <p:nvPr/>
        </p:nvSpPr>
        <p:spPr>
          <a:xfrm>
            <a:off x="4834021" y="6248395"/>
            <a:ext cx="4157579" cy="521293"/>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1: Learning Objectives</a:t>
            </a:r>
          </a:p>
        </p:txBody>
      </p:sp>
    </p:spTree>
    <p:extLst>
      <p:ext uri="{BB962C8B-B14F-4D97-AF65-F5344CB8AC3E}">
        <p14:creationId xmlns:p14="http://schemas.microsoft.com/office/powerpoint/2010/main" val="202952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3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14325" y="1079950"/>
            <a:ext cx="148590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Word 4"/>
          <p:cNvSpPr txBox="1"/>
          <p:nvPr/>
        </p:nvSpPr>
        <p:spPr>
          <a:xfrm>
            <a:off x="2684618" y="4154088"/>
            <a:ext cx="2148345" cy="923330"/>
          </a:xfrm>
          <a:prstGeom prst="rect">
            <a:avLst/>
          </a:prstGeom>
          <a:noFill/>
        </p:spPr>
        <p:txBody>
          <a:bodyPr wrap="none" rtlCol="0">
            <a:spAutoFit/>
          </a:bodyPr>
          <a:lstStyle/>
          <a:p>
            <a:r>
              <a:rPr lang="en-US" sz="5400" b="1" dirty="0">
                <a:solidFill>
                  <a:srgbClr val="7030A0"/>
                </a:solidFill>
              </a:rPr>
              <a:t>GREEN</a:t>
            </a:r>
          </a:p>
        </p:txBody>
      </p:sp>
      <p:sp>
        <p:nvSpPr>
          <p:cNvPr id="34" name="Word 1"/>
          <p:cNvSpPr txBox="1"/>
          <p:nvPr/>
        </p:nvSpPr>
        <p:spPr>
          <a:xfrm>
            <a:off x="2324605" y="1231998"/>
            <a:ext cx="2698175" cy="923330"/>
          </a:xfrm>
          <a:prstGeom prst="rect">
            <a:avLst/>
          </a:prstGeom>
          <a:noFill/>
        </p:spPr>
        <p:txBody>
          <a:bodyPr wrap="none" rtlCol="0">
            <a:spAutoFit/>
          </a:bodyPr>
          <a:lstStyle/>
          <a:p>
            <a:pPr algn="ctr"/>
            <a:r>
              <a:rPr lang="en-US" sz="5400" b="1" dirty="0">
                <a:solidFill>
                  <a:srgbClr val="4076CE"/>
                </a:solidFill>
              </a:rPr>
              <a:t>ORANGE</a:t>
            </a:r>
          </a:p>
        </p:txBody>
      </p:sp>
      <p:sp>
        <p:nvSpPr>
          <p:cNvPr id="36" name="Word 2"/>
          <p:cNvSpPr txBox="1"/>
          <p:nvPr/>
        </p:nvSpPr>
        <p:spPr>
          <a:xfrm>
            <a:off x="5942361" y="2206028"/>
            <a:ext cx="2500236" cy="923330"/>
          </a:xfrm>
          <a:prstGeom prst="rect">
            <a:avLst/>
          </a:prstGeom>
          <a:noFill/>
        </p:spPr>
        <p:txBody>
          <a:bodyPr wrap="none" rtlCol="0">
            <a:spAutoFit/>
          </a:bodyPr>
          <a:lstStyle/>
          <a:p>
            <a:pPr algn="ctr"/>
            <a:r>
              <a:rPr lang="en-US" sz="5400" b="1" dirty="0">
                <a:solidFill>
                  <a:schemeClr val="bg1"/>
                </a:solidFill>
              </a:rPr>
              <a:t>BROWN</a:t>
            </a:r>
          </a:p>
        </p:txBody>
      </p:sp>
      <p:sp>
        <p:nvSpPr>
          <p:cNvPr id="42" name="Word 5"/>
          <p:cNvSpPr txBox="1"/>
          <p:nvPr/>
        </p:nvSpPr>
        <p:spPr>
          <a:xfrm>
            <a:off x="2505717" y="5056415"/>
            <a:ext cx="2395207" cy="923330"/>
          </a:xfrm>
          <a:prstGeom prst="rect">
            <a:avLst/>
          </a:prstGeom>
          <a:noFill/>
        </p:spPr>
        <p:txBody>
          <a:bodyPr wrap="none" rtlCol="0">
            <a:spAutoFit/>
          </a:bodyPr>
          <a:lstStyle/>
          <a:p>
            <a:pPr algn="ctr"/>
            <a:r>
              <a:rPr lang="en-US" sz="5400" b="1" dirty="0">
                <a:solidFill>
                  <a:srgbClr val="00B050"/>
                </a:solidFill>
              </a:rPr>
              <a:t>PURPLE</a:t>
            </a:r>
          </a:p>
        </p:txBody>
      </p:sp>
      <p:sp>
        <p:nvSpPr>
          <p:cNvPr id="51" name="Word 3"/>
          <p:cNvSpPr txBox="1"/>
          <p:nvPr/>
        </p:nvSpPr>
        <p:spPr>
          <a:xfrm>
            <a:off x="2645178" y="3180058"/>
            <a:ext cx="2148345" cy="923330"/>
          </a:xfrm>
          <a:prstGeom prst="rect">
            <a:avLst/>
          </a:prstGeom>
          <a:noFill/>
        </p:spPr>
        <p:txBody>
          <a:bodyPr wrap="none" rtlCol="0">
            <a:spAutoFit/>
          </a:bodyPr>
          <a:lstStyle/>
          <a:p>
            <a:pPr algn="ctr"/>
            <a:r>
              <a:rPr lang="en-US" sz="5400" b="1" dirty="0">
                <a:solidFill>
                  <a:srgbClr val="61342D"/>
                </a:solidFill>
              </a:rPr>
              <a:t>GREEN</a:t>
            </a:r>
          </a:p>
        </p:txBody>
      </p:sp>
      <p:sp>
        <p:nvSpPr>
          <p:cNvPr id="101" name="TextBox 100"/>
          <p:cNvSpPr txBox="1"/>
          <p:nvPr/>
        </p:nvSpPr>
        <p:spPr>
          <a:xfrm>
            <a:off x="2354580" y="396240"/>
            <a:ext cx="2697480" cy="461665"/>
          </a:xfrm>
          <a:prstGeom prst="rect">
            <a:avLst/>
          </a:prstGeom>
          <a:noFill/>
        </p:spPr>
        <p:txBody>
          <a:bodyPr wrap="square" rtlCol="0">
            <a:spAutoFit/>
          </a:bodyPr>
          <a:lstStyle/>
          <a:p>
            <a:pPr algn="ctr"/>
            <a:r>
              <a:rPr lang="en-US" sz="2400" b="1" dirty="0">
                <a:solidFill>
                  <a:schemeClr val="bg1"/>
                </a:solidFill>
              </a:rPr>
              <a:t>Say the COLOR</a:t>
            </a:r>
          </a:p>
        </p:txBody>
      </p:sp>
      <p:sp>
        <p:nvSpPr>
          <p:cNvPr id="109" name="TextBox 108"/>
          <p:cNvSpPr txBox="1"/>
          <p:nvPr/>
        </p:nvSpPr>
        <p:spPr>
          <a:xfrm>
            <a:off x="5814060" y="396240"/>
            <a:ext cx="2697480" cy="461665"/>
          </a:xfrm>
          <a:prstGeom prst="rect">
            <a:avLst/>
          </a:prstGeom>
          <a:noFill/>
        </p:spPr>
        <p:txBody>
          <a:bodyPr wrap="square" rtlCol="0">
            <a:spAutoFit/>
          </a:bodyPr>
          <a:lstStyle/>
          <a:p>
            <a:pPr algn="ctr"/>
            <a:r>
              <a:rPr lang="en-US" sz="2400" b="1" dirty="0">
                <a:solidFill>
                  <a:schemeClr val="bg1"/>
                </a:solidFill>
              </a:rPr>
              <a:t>Read the WORD</a:t>
            </a:r>
          </a:p>
        </p:txBody>
      </p:sp>
      <p:sp>
        <p:nvSpPr>
          <p:cNvPr id="110" name="Rectangle 109"/>
          <p:cNvSpPr/>
          <p:nvPr/>
        </p:nvSpPr>
        <p:spPr>
          <a:xfrm>
            <a:off x="1950720" y="182880"/>
            <a:ext cx="3505200" cy="6294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5457498" y="182880"/>
            <a:ext cx="3505200" cy="6294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69272" y="1022800"/>
            <a:ext cx="394660" cy="5509200"/>
          </a:xfrm>
          <a:prstGeom prst="rect">
            <a:avLst/>
          </a:prstGeom>
          <a:noFill/>
        </p:spPr>
        <p:txBody>
          <a:bodyPr wrap="none" rtlCol="0">
            <a:spAutoFit/>
          </a:bodyPr>
          <a:lstStyle/>
          <a:p>
            <a:pPr algn="ctr"/>
            <a:r>
              <a:rPr lang="en-US" sz="3200" dirty="0">
                <a:latin typeface="Franklin Gothic Medium Cond" pitchFamily="34" charset="0"/>
              </a:rPr>
              <a:t>5</a:t>
            </a:r>
          </a:p>
          <a:p>
            <a:pPr algn="ctr"/>
            <a:endParaRPr lang="en-US" sz="3200" dirty="0">
              <a:latin typeface="Franklin Gothic Medium Cond" pitchFamily="34" charset="0"/>
            </a:endParaRPr>
          </a:p>
          <a:p>
            <a:pPr algn="ctr"/>
            <a:r>
              <a:rPr lang="en-US" sz="3200" dirty="0">
                <a:latin typeface="Franklin Gothic Medium Cond" pitchFamily="34" charset="0"/>
              </a:rPr>
              <a:t>4</a:t>
            </a:r>
          </a:p>
          <a:p>
            <a:pPr algn="ctr"/>
            <a:endParaRPr lang="en-US" sz="3200" dirty="0">
              <a:latin typeface="Franklin Gothic Medium Cond" pitchFamily="34" charset="0"/>
            </a:endParaRPr>
          </a:p>
          <a:p>
            <a:pPr algn="ctr"/>
            <a:r>
              <a:rPr lang="en-US" sz="3200" dirty="0">
                <a:latin typeface="Franklin Gothic Medium Cond" pitchFamily="34" charset="0"/>
              </a:rPr>
              <a:t>3</a:t>
            </a:r>
          </a:p>
          <a:p>
            <a:pPr algn="ctr"/>
            <a:endParaRPr lang="en-US" sz="3200" dirty="0">
              <a:latin typeface="Franklin Gothic Medium Cond" pitchFamily="34" charset="0"/>
            </a:endParaRPr>
          </a:p>
          <a:p>
            <a:pPr algn="ctr"/>
            <a:r>
              <a:rPr lang="en-US" sz="3200" dirty="0">
                <a:latin typeface="Franklin Gothic Medium Cond" pitchFamily="34" charset="0"/>
              </a:rPr>
              <a:t>2</a:t>
            </a:r>
          </a:p>
          <a:p>
            <a:pPr algn="ctr"/>
            <a:endParaRPr lang="en-US" sz="3200" dirty="0">
              <a:latin typeface="Franklin Gothic Medium Cond" pitchFamily="34" charset="0"/>
            </a:endParaRPr>
          </a:p>
          <a:p>
            <a:pPr algn="ctr"/>
            <a:r>
              <a:rPr lang="en-US" sz="3200" dirty="0">
                <a:latin typeface="Franklin Gothic Medium Cond" pitchFamily="34" charset="0"/>
              </a:rPr>
              <a:t>1</a:t>
            </a:r>
          </a:p>
          <a:p>
            <a:pPr algn="ctr"/>
            <a:endParaRPr lang="en-US" sz="3200" dirty="0">
              <a:latin typeface="Franklin Gothic Medium Cond" pitchFamily="34" charset="0"/>
            </a:endParaRPr>
          </a:p>
          <a:p>
            <a:pPr algn="ctr"/>
            <a:r>
              <a:rPr lang="en-US" sz="3200" dirty="0">
                <a:latin typeface="Franklin Gothic Medium Cond" pitchFamily="34" charset="0"/>
              </a:rPr>
              <a:t>0</a:t>
            </a:r>
          </a:p>
        </p:txBody>
      </p:sp>
      <p:pic>
        <p:nvPicPr>
          <p:cNvPr id="6" name="54047__guitarguy1985__buzz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193" y="6970987"/>
            <a:ext cx="609600" cy="609600"/>
          </a:xfrm>
          <a:prstGeom prst="rect">
            <a:avLst/>
          </a:prstGeom>
        </p:spPr>
      </p:pic>
      <p:sp>
        <p:nvSpPr>
          <p:cNvPr id="7" name="TextBox 6"/>
          <p:cNvSpPr txBox="1"/>
          <p:nvPr/>
        </p:nvSpPr>
        <p:spPr>
          <a:xfrm>
            <a:off x="8686804" y="6448084"/>
            <a:ext cx="301686" cy="369332"/>
          </a:xfrm>
          <a:prstGeom prst="rect">
            <a:avLst/>
          </a:prstGeom>
          <a:noFill/>
        </p:spPr>
        <p:txBody>
          <a:bodyPr wrap="none" rtlCol="0">
            <a:spAutoFit/>
          </a:bodyPr>
          <a:lstStyle/>
          <a:p>
            <a:r>
              <a:rPr lang="en-US" dirty="0">
                <a:solidFill>
                  <a:schemeClr val="bg1"/>
                </a:solidFill>
              </a:rPr>
              <a:t>4</a:t>
            </a:r>
          </a:p>
        </p:txBody>
      </p:sp>
    </p:spTree>
    <p:extLst>
      <p:ext uri="{BB962C8B-B14F-4D97-AF65-F5344CB8AC3E}">
        <p14:creationId xmlns:p14="http://schemas.microsoft.com/office/powerpoint/2010/main" val="259560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5E-6 -3.33333E-6 L 5E-6 0.70834 " pathEditMode="relative" rAng="0" ptsTypes="AA">
                                      <p:cBhvr>
                                        <p:cTn id="6" dur="5000" fill="hold"/>
                                        <p:tgtEl>
                                          <p:spTgt spid="5"/>
                                        </p:tgtEl>
                                        <p:attrNameLst>
                                          <p:attrName>ppt_x</p:attrName>
                                          <p:attrName>ppt_y</p:attrName>
                                        </p:attrNameLst>
                                      </p:cBhvr>
                                      <p:rCtr x="0" y="35417"/>
                                    </p:animMotion>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xit" presetSubtype="0" fill="hold" grpId="1" nodeType="withEffect">
                                  <p:stCondLst>
                                    <p:cond delay="100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ntr" presetSubtype="0" fill="hold" grpId="0" nodeType="withEffect">
                                  <p:stCondLst>
                                    <p:cond delay="100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xit" presetSubtype="0" fill="hold" grpId="1" nodeType="withEffect">
                                  <p:stCondLst>
                                    <p:cond delay="2000"/>
                                  </p:stCondLst>
                                  <p:childTnLst>
                                    <p:set>
                                      <p:cBhvr>
                                        <p:cTn id="14" dur="1" fill="hold">
                                          <p:stCondLst>
                                            <p:cond delay="0"/>
                                          </p:stCondLst>
                                        </p:cTn>
                                        <p:tgtEl>
                                          <p:spTgt spid="36"/>
                                        </p:tgtEl>
                                        <p:attrNameLst>
                                          <p:attrName>style.visibility</p:attrName>
                                        </p:attrNameLst>
                                      </p:cBhvr>
                                      <p:to>
                                        <p:strVal val="hidden"/>
                                      </p:to>
                                    </p:set>
                                  </p:childTnLst>
                                </p:cTn>
                              </p:par>
                              <p:par>
                                <p:cTn id="15" presetID="1" presetClass="entr" presetSubtype="0" fill="hold" grpId="0" nodeType="withEffect">
                                  <p:stCondLst>
                                    <p:cond delay="200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xit" presetSubtype="0" fill="hold" grpId="1" nodeType="withEffect">
                                  <p:stCondLst>
                                    <p:cond delay="3000"/>
                                  </p:stCondLst>
                                  <p:childTnLst>
                                    <p:set>
                                      <p:cBhvr>
                                        <p:cTn id="18" dur="1" fill="hold">
                                          <p:stCondLst>
                                            <p:cond delay="0"/>
                                          </p:stCondLst>
                                        </p:cTn>
                                        <p:tgtEl>
                                          <p:spTgt spid="51"/>
                                        </p:tgtEl>
                                        <p:attrNameLst>
                                          <p:attrName>style.visibility</p:attrName>
                                        </p:attrNameLst>
                                      </p:cBhvr>
                                      <p:to>
                                        <p:strVal val="hidden"/>
                                      </p:to>
                                    </p:set>
                                  </p:childTnLst>
                                </p:cTn>
                              </p:par>
                              <p:par>
                                <p:cTn id="19" presetID="1" presetClass="entr" presetSubtype="0" fill="hold" grpId="0" nodeType="withEffect">
                                  <p:stCondLst>
                                    <p:cond delay="300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grpId="1" nodeType="withEffect">
                                  <p:stCondLst>
                                    <p:cond delay="400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4000"/>
                                  </p:stCondLst>
                                  <p:childTnLst>
                                    <p:set>
                                      <p:cBhvr>
                                        <p:cTn id="24" dur="1" fill="hold">
                                          <p:stCondLst>
                                            <p:cond delay="0"/>
                                          </p:stCondLst>
                                        </p:cTn>
                                        <p:tgtEl>
                                          <p:spTgt spid="42"/>
                                        </p:tgtEl>
                                        <p:attrNameLst>
                                          <p:attrName>style.visibility</p:attrName>
                                        </p:attrNameLst>
                                      </p:cBhvr>
                                      <p:to>
                                        <p:strVal val="visible"/>
                                      </p:to>
                                    </p:set>
                                  </p:childTnLst>
                                </p:cTn>
                              </p:par>
                            </p:childTnLst>
                          </p:cTn>
                        </p:par>
                        <p:par>
                          <p:cTn id="25" fill="hold">
                            <p:stCondLst>
                              <p:cond delay="5000"/>
                            </p:stCondLst>
                            <p:childTnLst>
                              <p:par>
                                <p:cTn id="26" presetID="1" presetClass="exit" presetSubtype="0" fill="hold" grpId="1" nodeType="afterEffect">
                                  <p:stCondLst>
                                    <p:cond delay="0"/>
                                  </p:stCondLst>
                                  <p:childTnLst>
                                    <p:set>
                                      <p:cBhvr>
                                        <p:cTn id="27" dur="1" fill="hold">
                                          <p:stCondLst>
                                            <p:cond delay="0"/>
                                          </p:stCondLst>
                                        </p:cTn>
                                        <p:tgtEl>
                                          <p:spTgt spid="42"/>
                                        </p:tgtEl>
                                        <p:attrNameLst>
                                          <p:attrName>style.visibility</p:attrName>
                                        </p:attrNameLst>
                                      </p:cBhvr>
                                      <p:to>
                                        <p:strVal val="hidden"/>
                                      </p:to>
                                    </p:set>
                                  </p:childTnLst>
                                </p:cTn>
                              </p:par>
                            </p:childTnLst>
                          </p:cTn>
                        </p:par>
                        <p:par>
                          <p:cTn id="28" fill="hold">
                            <p:stCondLst>
                              <p:cond delay="5000"/>
                            </p:stCondLst>
                            <p:childTnLst>
                              <p:par>
                                <p:cTn id="29" presetID="1" presetClass="mediacall" presetSubtype="0" fill="hold" nodeType="afterEffect">
                                  <p:stCondLst>
                                    <p:cond delay="0"/>
                                  </p:stCondLst>
                                  <p:childTnLst>
                                    <p:cmd type="call" cmd="playFrom(0.0)">
                                      <p:cBhvr>
                                        <p:cTn id="30" dur="12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
                </p:tgtEl>
              </p:cMediaNode>
            </p:audio>
          </p:childTnLst>
        </p:cTn>
      </p:par>
    </p:tnLst>
    <p:bldLst>
      <p:bldP spid="5" grpId="0" animBg="1"/>
      <p:bldP spid="10" grpId="0"/>
      <p:bldP spid="10" grpId="1"/>
      <p:bldP spid="34" grpId="0"/>
      <p:bldP spid="34" grpId="1"/>
      <p:bldP spid="36" grpId="0"/>
      <p:bldP spid="36" grpId="1"/>
      <p:bldP spid="42" grpId="0"/>
      <p:bldP spid="42" grpId="1"/>
      <p:bldP spid="51" grpId="0"/>
      <p:bldP spid="51" grpId="1"/>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14325" y="1079950"/>
            <a:ext cx="148590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p:cNvSpPr txBox="1"/>
          <p:nvPr/>
        </p:nvSpPr>
        <p:spPr>
          <a:xfrm>
            <a:off x="2354580" y="396240"/>
            <a:ext cx="2697480" cy="461665"/>
          </a:xfrm>
          <a:prstGeom prst="rect">
            <a:avLst/>
          </a:prstGeom>
          <a:noFill/>
        </p:spPr>
        <p:txBody>
          <a:bodyPr wrap="square" rtlCol="0">
            <a:spAutoFit/>
          </a:bodyPr>
          <a:lstStyle/>
          <a:p>
            <a:pPr algn="ctr"/>
            <a:r>
              <a:rPr lang="en-US" sz="2400" b="1" dirty="0">
                <a:solidFill>
                  <a:schemeClr val="bg1"/>
                </a:solidFill>
              </a:rPr>
              <a:t>Say the COLOR</a:t>
            </a:r>
          </a:p>
        </p:txBody>
      </p:sp>
      <p:sp>
        <p:nvSpPr>
          <p:cNvPr id="109" name="TextBox 108"/>
          <p:cNvSpPr txBox="1"/>
          <p:nvPr/>
        </p:nvSpPr>
        <p:spPr>
          <a:xfrm>
            <a:off x="5814060" y="396240"/>
            <a:ext cx="2697480" cy="461665"/>
          </a:xfrm>
          <a:prstGeom prst="rect">
            <a:avLst/>
          </a:prstGeom>
          <a:noFill/>
        </p:spPr>
        <p:txBody>
          <a:bodyPr wrap="square" rtlCol="0">
            <a:spAutoFit/>
          </a:bodyPr>
          <a:lstStyle/>
          <a:p>
            <a:pPr algn="ctr"/>
            <a:r>
              <a:rPr lang="en-US" sz="2400" b="1" dirty="0">
                <a:solidFill>
                  <a:schemeClr val="bg1"/>
                </a:solidFill>
              </a:rPr>
              <a:t>Read the WORD</a:t>
            </a:r>
          </a:p>
        </p:txBody>
      </p:sp>
      <p:sp>
        <p:nvSpPr>
          <p:cNvPr id="110" name="Rectangle 109"/>
          <p:cNvSpPr/>
          <p:nvPr/>
        </p:nvSpPr>
        <p:spPr>
          <a:xfrm>
            <a:off x="1950720" y="182880"/>
            <a:ext cx="3505200" cy="6294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5457498" y="182880"/>
            <a:ext cx="3505200" cy="6294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69272" y="1022800"/>
            <a:ext cx="394660" cy="5509200"/>
          </a:xfrm>
          <a:prstGeom prst="rect">
            <a:avLst/>
          </a:prstGeom>
          <a:noFill/>
        </p:spPr>
        <p:txBody>
          <a:bodyPr wrap="none" rtlCol="0">
            <a:spAutoFit/>
          </a:bodyPr>
          <a:lstStyle/>
          <a:p>
            <a:pPr algn="ctr"/>
            <a:r>
              <a:rPr lang="en-US" sz="3200" dirty="0">
                <a:latin typeface="Franklin Gothic Medium Cond" pitchFamily="34" charset="0"/>
              </a:rPr>
              <a:t>5</a:t>
            </a:r>
          </a:p>
          <a:p>
            <a:pPr algn="ctr"/>
            <a:endParaRPr lang="en-US" sz="3200" dirty="0">
              <a:latin typeface="Franklin Gothic Medium Cond" pitchFamily="34" charset="0"/>
            </a:endParaRPr>
          </a:p>
          <a:p>
            <a:pPr algn="ctr"/>
            <a:r>
              <a:rPr lang="en-US" sz="3200" dirty="0">
                <a:latin typeface="Franklin Gothic Medium Cond" pitchFamily="34" charset="0"/>
              </a:rPr>
              <a:t>4</a:t>
            </a:r>
          </a:p>
          <a:p>
            <a:pPr algn="ctr"/>
            <a:endParaRPr lang="en-US" sz="3200" dirty="0">
              <a:latin typeface="Franklin Gothic Medium Cond" pitchFamily="34" charset="0"/>
            </a:endParaRPr>
          </a:p>
          <a:p>
            <a:pPr algn="ctr"/>
            <a:r>
              <a:rPr lang="en-US" sz="3200" dirty="0">
                <a:latin typeface="Franklin Gothic Medium Cond" pitchFamily="34" charset="0"/>
              </a:rPr>
              <a:t>3</a:t>
            </a:r>
          </a:p>
          <a:p>
            <a:pPr algn="ctr"/>
            <a:endParaRPr lang="en-US" sz="3200" dirty="0">
              <a:latin typeface="Franklin Gothic Medium Cond" pitchFamily="34" charset="0"/>
            </a:endParaRPr>
          </a:p>
          <a:p>
            <a:pPr algn="ctr"/>
            <a:r>
              <a:rPr lang="en-US" sz="3200" dirty="0">
                <a:latin typeface="Franklin Gothic Medium Cond" pitchFamily="34" charset="0"/>
              </a:rPr>
              <a:t>2</a:t>
            </a:r>
          </a:p>
          <a:p>
            <a:pPr algn="ctr"/>
            <a:endParaRPr lang="en-US" sz="3200" dirty="0">
              <a:latin typeface="Franklin Gothic Medium Cond" pitchFamily="34" charset="0"/>
            </a:endParaRPr>
          </a:p>
          <a:p>
            <a:pPr algn="ctr"/>
            <a:r>
              <a:rPr lang="en-US" sz="3200" dirty="0">
                <a:latin typeface="Franklin Gothic Medium Cond" pitchFamily="34" charset="0"/>
              </a:rPr>
              <a:t>1</a:t>
            </a:r>
          </a:p>
          <a:p>
            <a:pPr algn="ctr"/>
            <a:endParaRPr lang="en-US" sz="3200" dirty="0">
              <a:latin typeface="Franklin Gothic Medium Cond" pitchFamily="34" charset="0"/>
            </a:endParaRPr>
          </a:p>
          <a:p>
            <a:pPr algn="ctr"/>
            <a:r>
              <a:rPr lang="en-US" sz="3200" dirty="0">
                <a:latin typeface="Franklin Gothic Medium Cond" pitchFamily="34" charset="0"/>
              </a:rPr>
              <a:t>0</a:t>
            </a:r>
          </a:p>
        </p:txBody>
      </p:sp>
      <p:pic>
        <p:nvPicPr>
          <p:cNvPr id="6" name="54047__guitarguy1985__buzz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910" y="7175939"/>
            <a:ext cx="609600" cy="609600"/>
          </a:xfrm>
          <a:prstGeom prst="rect">
            <a:avLst/>
          </a:prstGeom>
        </p:spPr>
      </p:pic>
      <p:sp>
        <p:nvSpPr>
          <p:cNvPr id="7" name="TextBox 6"/>
          <p:cNvSpPr txBox="1"/>
          <p:nvPr/>
        </p:nvSpPr>
        <p:spPr>
          <a:xfrm>
            <a:off x="8686804" y="6448084"/>
            <a:ext cx="301686" cy="369332"/>
          </a:xfrm>
          <a:prstGeom prst="rect">
            <a:avLst/>
          </a:prstGeom>
          <a:noFill/>
        </p:spPr>
        <p:txBody>
          <a:bodyPr wrap="none" rtlCol="0">
            <a:spAutoFit/>
          </a:bodyPr>
          <a:lstStyle/>
          <a:p>
            <a:r>
              <a:rPr lang="en-US" dirty="0">
                <a:solidFill>
                  <a:schemeClr val="bg1"/>
                </a:solidFill>
              </a:rPr>
              <a:t>5</a:t>
            </a:r>
          </a:p>
        </p:txBody>
      </p:sp>
      <p:sp>
        <p:nvSpPr>
          <p:cNvPr id="15" name="Word 4"/>
          <p:cNvSpPr txBox="1"/>
          <p:nvPr/>
        </p:nvSpPr>
        <p:spPr>
          <a:xfrm>
            <a:off x="6278242" y="4154088"/>
            <a:ext cx="1737592" cy="923330"/>
          </a:xfrm>
          <a:prstGeom prst="rect">
            <a:avLst/>
          </a:prstGeom>
          <a:noFill/>
        </p:spPr>
        <p:txBody>
          <a:bodyPr wrap="none" rtlCol="0">
            <a:spAutoFit/>
          </a:bodyPr>
          <a:lstStyle/>
          <a:p>
            <a:pPr algn="ctr"/>
            <a:r>
              <a:rPr lang="en-US" sz="5400" b="1" dirty="0">
                <a:solidFill>
                  <a:srgbClr val="FF0000"/>
                </a:solidFill>
              </a:rPr>
              <a:t>GRAY</a:t>
            </a:r>
          </a:p>
        </p:txBody>
      </p:sp>
      <p:sp>
        <p:nvSpPr>
          <p:cNvPr id="16" name="Word 1"/>
          <p:cNvSpPr txBox="1"/>
          <p:nvPr/>
        </p:nvSpPr>
        <p:spPr>
          <a:xfrm>
            <a:off x="6457047" y="1231998"/>
            <a:ext cx="1348447" cy="923330"/>
          </a:xfrm>
          <a:prstGeom prst="rect">
            <a:avLst/>
          </a:prstGeom>
          <a:noFill/>
        </p:spPr>
        <p:txBody>
          <a:bodyPr wrap="none" rtlCol="0">
            <a:spAutoFit/>
          </a:bodyPr>
          <a:lstStyle/>
          <a:p>
            <a:pPr algn="ctr"/>
            <a:r>
              <a:rPr lang="en-US" sz="5400" b="1" dirty="0">
                <a:solidFill>
                  <a:schemeClr val="bg1">
                    <a:lumMod val="50000"/>
                  </a:schemeClr>
                </a:solidFill>
              </a:rPr>
              <a:t>RED</a:t>
            </a:r>
          </a:p>
        </p:txBody>
      </p:sp>
      <p:sp>
        <p:nvSpPr>
          <p:cNvPr id="17" name="Word 2"/>
          <p:cNvSpPr txBox="1"/>
          <p:nvPr/>
        </p:nvSpPr>
        <p:spPr>
          <a:xfrm>
            <a:off x="5921617" y="2206028"/>
            <a:ext cx="2500236" cy="923330"/>
          </a:xfrm>
          <a:prstGeom prst="rect">
            <a:avLst/>
          </a:prstGeom>
          <a:noFill/>
        </p:spPr>
        <p:txBody>
          <a:bodyPr wrap="none" rtlCol="0">
            <a:spAutoFit/>
          </a:bodyPr>
          <a:lstStyle/>
          <a:p>
            <a:pPr algn="ctr"/>
            <a:r>
              <a:rPr lang="en-US" sz="5400" b="1" dirty="0">
                <a:solidFill>
                  <a:schemeClr val="bg1"/>
                </a:solidFill>
              </a:rPr>
              <a:t>BROWN</a:t>
            </a:r>
          </a:p>
        </p:txBody>
      </p:sp>
      <p:sp>
        <p:nvSpPr>
          <p:cNvPr id="18" name="Word 5"/>
          <p:cNvSpPr txBox="1"/>
          <p:nvPr/>
        </p:nvSpPr>
        <p:spPr>
          <a:xfrm>
            <a:off x="2431082" y="5056415"/>
            <a:ext cx="2544479" cy="923330"/>
          </a:xfrm>
          <a:prstGeom prst="rect">
            <a:avLst/>
          </a:prstGeom>
          <a:noFill/>
        </p:spPr>
        <p:txBody>
          <a:bodyPr wrap="none" rtlCol="0">
            <a:spAutoFit/>
          </a:bodyPr>
          <a:lstStyle/>
          <a:p>
            <a:pPr algn="ctr"/>
            <a:r>
              <a:rPr lang="en-US" sz="5400" b="1" dirty="0">
                <a:solidFill>
                  <a:srgbClr val="990099"/>
                </a:solidFill>
              </a:rPr>
              <a:t>YELLOW</a:t>
            </a:r>
          </a:p>
        </p:txBody>
      </p:sp>
      <p:sp>
        <p:nvSpPr>
          <p:cNvPr id="19" name="Word 3"/>
          <p:cNvSpPr txBox="1"/>
          <p:nvPr/>
        </p:nvSpPr>
        <p:spPr>
          <a:xfrm>
            <a:off x="2629149" y="3180058"/>
            <a:ext cx="2148345" cy="923330"/>
          </a:xfrm>
          <a:prstGeom prst="rect">
            <a:avLst/>
          </a:prstGeom>
          <a:noFill/>
        </p:spPr>
        <p:txBody>
          <a:bodyPr wrap="none" rtlCol="0">
            <a:spAutoFit/>
          </a:bodyPr>
          <a:lstStyle/>
          <a:p>
            <a:pPr algn="ctr"/>
            <a:r>
              <a:rPr lang="en-US" sz="5400" b="1" dirty="0">
                <a:solidFill>
                  <a:srgbClr val="FF0000"/>
                </a:solidFill>
              </a:rPr>
              <a:t>GREEN</a:t>
            </a:r>
          </a:p>
        </p:txBody>
      </p:sp>
    </p:spTree>
    <p:extLst>
      <p:ext uri="{BB962C8B-B14F-4D97-AF65-F5344CB8AC3E}">
        <p14:creationId xmlns:p14="http://schemas.microsoft.com/office/powerpoint/2010/main" val="83393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5E-6 -3.33333E-6 L 5E-6 0.70834 " pathEditMode="relative" rAng="0" ptsTypes="AA">
                                      <p:cBhvr>
                                        <p:cTn id="6" dur="5000" fill="hold"/>
                                        <p:tgtEl>
                                          <p:spTgt spid="5"/>
                                        </p:tgtEl>
                                        <p:attrNameLst>
                                          <p:attrName>ppt_x</p:attrName>
                                          <p:attrName>ppt_y</p:attrName>
                                        </p:attrNameLst>
                                      </p:cBhvr>
                                      <p:rCtr x="0" y="35417"/>
                                    </p:animMotion>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xit" presetSubtype="0" fill="hold" grpId="1" nodeType="withEffect">
                                  <p:stCondLst>
                                    <p:cond delay="100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grpId="1" nodeType="withEffect">
                                  <p:stCondLst>
                                    <p:cond delay="200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ntr" presetSubtype="0" fill="hold" grpId="0" nodeType="withEffect">
                                  <p:stCondLst>
                                    <p:cond delay="200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grpId="1" nodeType="withEffect">
                                  <p:stCondLst>
                                    <p:cond delay="300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ntr" presetSubtype="0" fill="hold" grpId="0" nodeType="withEffect">
                                  <p:stCondLst>
                                    <p:cond delay="300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grpId="1" nodeType="withEffect">
                                  <p:stCondLst>
                                    <p:cond delay="400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grpId="0" nodeType="withEffect">
                                  <p:stCondLst>
                                    <p:cond delay="400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xit" presetSubtype="0" fill="hold" grpId="1" nodeType="withEffect">
                                  <p:stCondLst>
                                    <p:cond delay="5000"/>
                                  </p:stCondLst>
                                  <p:childTnLst>
                                    <p:set>
                                      <p:cBhvr>
                                        <p:cTn id="26" dur="1" fill="hold">
                                          <p:stCondLst>
                                            <p:cond delay="0"/>
                                          </p:stCondLst>
                                        </p:cTn>
                                        <p:tgtEl>
                                          <p:spTgt spid="18"/>
                                        </p:tgtEl>
                                        <p:attrNameLst>
                                          <p:attrName>style.visibility</p:attrName>
                                        </p:attrNameLst>
                                      </p:cBhvr>
                                      <p:to>
                                        <p:strVal val="hidden"/>
                                      </p:to>
                                    </p:set>
                                  </p:childTnLst>
                                </p:cTn>
                              </p:par>
                            </p:childTnLst>
                          </p:cTn>
                        </p:par>
                        <p:par>
                          <p:cTn id="27" fill="hold">
                            <p:stCondLst>
                              <p:cond delay="5000"/>
                            </p:stCondLst>
                            <p:childTnLst>
                              <p:par>
                                <p:cTn id="28" presetID="1" presetClass="mediacall" presetSubtype="0" fill="hold" nodeType="afterEffect">
                                  <p:stCondLst>
                                    <p:cond delay="0"/>
                                  </p:stCondLst>
                                  <p:childTnLst>
                                    <p:cmd type="call" cmd="playFrom(0.0)">
                                      <p:cBhvr>
                                        <p:cTn id="29" dur="12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childTnLst>
        </p:cTn>
      </p:par>
    </p:tnLst>
    <p:bldLst>
      <p:bldP spid="5" grpId="0" animBg="1"/>
      <p:bldP spid="15" grpId="0"/>
      <p:bldP spid="15" grpId="1"/>
      <p:bldP spid="16" grpId="0"/>
      <p:bldP spid="16" grpId="1"/>
      <p:bldP spid="17" grpId="0"/>
      <p:bldP spid="17" grpId="1"/>
      <p:bldP spid="18" grpId="0"/>
      <p:bldP spid="18" grpId="1"/>
      <p:bldP spid="19" grpId="0"/>
      <p:bldP spid="19" grpId="1"/>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14325" y="1079950"/>
            <a:ext cx="148590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p:cNvSpPr txBox="1"/>
          <p:nvPr/>
        </p:nvSpPr>
        <p:spPr>
          <a:xfrm>
            <a:off x="2354580" y="396240"/>
            <a:ext cx="2697480" cy="461665"/>
          </a:xfrm>
          <a:prstGeom prst="rect">
            <a:avLst/>
          </a:prstGeom>
          <a:noFill/>
        </p:spPr>
        <p:txBody>
          <a:bodyPr wrap="square" rtlCol="0">
            <a:spAutoFit/>
          </a:bodyPr>
          <a:lstStyle/>
          <a:p>
            <a:pPr algn="ctr"/>
            <a:r>
              <a:rPr lang="en-US" sz="2400" b="1" dirty="0">
                <a:solidFill>
                  <a:schemeClr val="bg1"/>
                </a:solidFill>
              </a:rPr>
              <a:t>Say the COLOR</a:t>
            </a:r>
          </a:p>
        </p:txBody>
      </p:sp>
      <p:sp>
        <p:nvSpPr>
          <p:cNvPr id="109" name="TextBox 108"/>
          <p:cNvSpPr txBox="1"/>
          <p:nvPr/>
        </p:nvSpPr>
        <p:spPr>
          <a:xfrm>
            <a:off x="5814060" y="396240"/>
            <a:ext cx="2697480" cy="461665"/>
          </a:xfrm>
          <a:prstGeom prst="rect">
            <a:avLst/>
          </a:prstGeom>
          <a:noFill/>
        </p:spPr>
        <p:txBody>
          <a:bodyPr wrap="square" rtlCol="0">
            <a:spAutoFit/>
          </a:bodyPr>
          <a:lstStyle/>
          <a:p>
            <a:pPr algn="ctr"/>
            <a:r>
              <a:rPr lang="en-US" sz="2400" b="1" dirty="0">
                <a:solidFill>
                  <a:schemeClr val="bg1"/>
                </a:solidFill>
              </a:rPr>
              <a:t>Read the WORD</a:t>
            </a:r>
          </a:p>
        </p:txBody>
      </p:sp>
      <p:sp>
        <p:nvSpPr>
          <p:cNvPr id="110" name="Rectangle 109"/>
          <p:cNvSpPr/>
          <p:nvPr/>
        </p:nvSpPr>
        <p:spPr>
          <a:xfrm>
            <a:off x="1950720" y="182880"/>
            <a:ext cx="3505200" cy="6294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5457498" y="182880"/>
            <a:ext cx="3505200" cy="6294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69272" y="1022800"/>
            <a:ext cx="394660" cy="5509200"/>
          </a:xfrm>
          <a:prstGeom prst="rect">
            <a:avLst/>
          </a:prstGeom>
          <a:noFill/>
        </p:spPr>
        <p:txBody>
          <a:bodyPr wrap="none" rtlCol="0">
            <a:spAutoFit/>
          </a:bodyPr>
          <a:lstStyle/>
          <a:p>
            <a:pPr algn="ctr"/>
            <a:r>
              <a:rPr lang="en-US" sz="3200" dirty="0">
                <a:latin typeface="Franklin Gothic Medium Cond" pitchFamily="34" charset="0"/>
              </a:rPr>
              <a:t>5</a:t>
            </a:r>
          </a:p>
          <a:p>
            <a:pPr algn="ctr"/>
            <a:endParaRPr lang="en-US" sz="3200" dirty="0">
              <a:latin typeface="Franklin Gothic Medium Cond" pitchFamily="34" charset="0"/>
            </a:endParaRPr>
          </a:p>
          <a:p>
            <a:pPr algn="ctr"/>
            <a:r>
              <a:rPr lang="en-US" sz="3200" dirty="0">
                <a:latin typeface="Franklin Gothic Medium Cond" pitchFamily="34" charset="0"/>
              </a:rPr>
              <a:t>4</a:t>
            </a:r>
          </a:p>
          <a:p>
            <a:pPr algn="ctr"/>
            <a:endParaRPr lang="en-US" sz="3200" dirty="0">
              <a:latin typeface="Franklin Gothic Medium Cond" pitchFamily="34" charset="0"/>
            </a:endParaRPr>
          </a:p>
          <a:p>
            <a:pPr algn="ctr"/>
            <a:r>
              <a:rPr lang="en-US" sz="3200" dirty="0">
                <a:latin typeface="Franklin Gothic Medium Cond" pitchFamily="34" charset="0"/>
              </a:rPr>
              <a:t>3</a:t>
            </a:r>
          </a:p>
          <a:p>
            <a:pPr algn="ctr"/>
            <a:endParaRPr lang="en-US" sz="3200" dirty="0">
              <a:latin typeface="Franklin Gothic Medium Cond" pitchFamily="34" charset="0"/>
            </a:endParaRPr>
          </a:p>
          <a:p>
            <a:pPr algn="ctr"/>
            <a:r>
              <a:rPr lang="en-US" sz="3200" dirty="0">
                <a:latin typeface="Franklin Gothic Medium Cond" pitchFamily="34" charset="0"/>
              </a:rPr>
              <a:t>2</a:t>
            </a:r>
          </a:p>
          <a:p>
            <a:pPr algn="ctr"/>
            <a:endParaRPr lang="en-US" sz="3200" dirty="0">
              <a:latin typeface="Franklin Gothic Medium Cond" pitchFamily="34" charset="0"/>
            </a:endParaRPr>
          </a:p>
          <a:p>
            <a:pPr algn="ctr"/>
            <a:r>
              <a:rPr lang="en-US" sz="3200" dirty="0">
                <a:latin typeface="Franklin Gothic Medium Cond" pitchFamily="34" charset="0"/>
              </a:rPr>
              <a:t>1</a:t>
            </a:r>
          </a:p>
          <a:p>
            <a:pPr algn="ctr"/>
            <a:endParaRPr lang="en-US" sz="3200" dirty="0">
              <a:latin typeface="Franklin Gothic Medium Cond" pitchFamily="34" charset="0"/>
            </a:endParaRPr>
          </a:p>
          <a:p>
            <a:pPr algn="ctr"/>
            <a:r>
              <a:rPr lang="en-US" sz="3200" dirty="0">
                <a:latin typeface="Franklin Gothic Medium Cond" pitchFamily="34" charset="0"/>
              </a:rPr>
              <a:t>0</a:t>
            </a:r>
          </a:p>
        </p:txBody>
      </p:sp>
      <p:pic>
        <p:nvPicPr>
          <p:cNvPr id="6" name="54047__guitarguy1985__buzz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676" y="6970986"/>
            <a:ext cx="609600" cy="609600"/>
          </a:xfrm>
          <a:prstGeom prst="rect">
            <a:avLst/>
          </a:prstGeom>
        </p:spPr>
      </p:pic>
      <p:sp>
        <p:nvSpPr>
          <p:cNvPr id="7" name="TextBox 6"/>
          <p:cNvSpPr txBox="1"/>
          <p:nvPr/>
        </p:nvSpPr>
        <p:spPr>
          <a:xfrm>
            <a:off x="8686804" y="6448084"/>
            <a:ext cx="301686" cy="369332"/>
          </a:xfrm>
          <a:prstGeom prst="rect">
            <a:avLst/>
          </a:prstGeom>
          <a:noFill/>
        </p:spPr>
        <p:txBody>
          <a:bodyPr wrap="none" rtlCol="0">
            <a:spAutoFit/>
          </a:bodyPr>
          <a:lstStyle/>
          <a:p>
            <a:r>
              <a:rPr lang="en-US" dirty="0">
                <a:solidFill>
                  <a:schemeClr val="bg1"/>
                </a:solidFill>
              </a:rPr>
              <a:t>6</a:t>
            </a:r>
          </a:p>
        </p:txBody>
      </p:sp>
      <p:sp>
        <p:nvSpPr>
          <p:cNvPr id="20" name="Word 4"/>
          <p:cNvSpPr txBox="1"/>
          <p:nvPr/>
        </p:nvSpPr>
        <p:spPr>
          <a:xfrm>
            <a:off x="5896921" y="4154088"/>
            <a:ext cx="2500236" cy="923330"/>
          </a:xfrm>
          <a:prstGeom prst="rect">
            <a:avLst/>
          </a:prstGeom>
          <a:noFill/>
        </p:spPr>
        <p:txBody>
          <a:bodyPr wrap="none" rtlCol="0">
            <a:spAutoFit/>
          </a:bodyPr>
          <a:lstStyle/>
          <a:p>
            <a:pPr algn="ctr"/>
            <a:r>
              <a:rPr lang="en-US" sz="5400" b="1" dirty="0">
                <a:solidFill>
                  <a:srgbClr val="00B050"/>
                </a:solidFill>
              </a:rPr>
              <a:t>BROWN</a:t>
            </a:r>
          </a:p>
        </p:txBody>
      </p:sp>
      <p:sp>
        <p:nvSpPr>
          <p:cNvPr id="21" name="Word 1"/>
          <p:cNvSpPr txBox="1"/>
          <p:nvPr/>
        </p:nvSpPr>
        <p:spPr>
          <a:xfrm>
            <a:off x="2906270" y="1231998"/>
            <a:ext cx="1639296" cy="923330"/>
          </a:xfrm>
          <a:prstGeom prst="rect">
            <a:avLst/>
          </a:prstGeom>
          <a:noFill/>
        </p:spPr>
        <p:txBody>
          <a:bodyPr wrap="none" rtlCol="0">
            <a:spAutoFit/>
          </a:bodyPr>
          <a:lstStyle/>
          <a:p>
            <a:pPr algn="ctr"/>
            <a:r>
              <a:rPr lang="en-US" sz="5400" b="1" dirty="0">
                <a:solidFill>
                  <a:srgbClr val="FF0000"/>
                </a:solidFill>
              </a:rPr>
              <a:t>BLUE</a:t>
            </a:r>
          </a:p>
        </p:txBody>
      </p:sp>
      <p:sp>
        <p:nvSpPr>
          <p:cNvPr id="22" name="Word 2"/>
          <p:cNvSpPr txBox="1"/>
          <p:nvPr/>
        </p:nvSpPr>
        <p:spPr>
          <a:xfrm>
            <a:off x="2930970" y="2206028"/>
            <a:ext cx="1639296" cy="923330"/>
          </a:xfrm>
          <a:prstGeom prst="rect">
            <a:avLst/>
          </a:prstGeom>
          <a:noFill/>
        </p:spPr>
        <p:txBody>
          <a:bodyPr wrap="none" rtlCol="0">
            <a:spAutoFit/>
          </a:bodyPr>
          <a:lstStyle/>
          <a:p>
            <a:pPr algn="ctr"/>
            <a:r>
              <a:rPr lang="en-US" sz="5400" b="1" dirty="0">
                <a:solidFill>
                  <a:srgbClr val="990099"/>
                </a:solidFill>
              </a:rPr>
              <a:t>BLUE</a:t>
            </a:r>
          </a:p>
        </p:txBody>
      </p:sp>
      <p:sp>
        <p:nvSpPr>
          <p:cNvPr id="23" name="Word 5"/>
          <p:cNvSpPr txBox="1"/>
          <p:nvPr/>
        </p:nvSpPr>
        <p:spPr>
          <a:xfrm>
            <a:off x="2692212" y="5056415"/>
            <a:ext cx="2148345" cy="923330"/>
          </a:xfrm>
          <a:prstGeom prst="rect">
            <a:avLst/>
          </a:prstGeom>
          <a:noFill/>
        </p:spPr>
        <p:txBody>
          <a:bodyPr wrap="none" rtlCol="0">
            <a:spAutoFit/>
          </a:bodyPr>
          <a:lstStyle/>
          <a:p>
            <a:pPr algn="ctr"/>
            <a:r>
              <a:rPr lang="en-US" sz="5400" b="1" dirty="0">
                <a:solidFill>
                  <a:schemeClr val="bg1"/>
                </a:solidFill>
              </a:rPr>
              <a:t>GREEN</a:t>
            </a:r>
          </a:p>
        </p:txBody>
      </p:sp>
      <p:sp>
        <p:nvSpPr>
          <p:cNvPr id="24" name="Word 3"/>
          <p:cNvSpPr txBox="1"/>
          <p:nvPr/>
        </p:nvSpPr>
        <p:spPr>
          <a:xfrm>
            <a:off x="2354235" y="3180058"/>
            <a:ext cx="2698175" cy="923330"/>
          </a:xfrm>
          <a:prstGeom prst="rect">
            <a:avLst/>
          </a:prstGeom>
          <a:noFill/>
        </p:spPr>
        <p:txBody>
          <a:bodyPr wrap="none" rtlCol="0">
            <a:spAutoFit/>
          </a:bodyPr>
          <a:lstStyle/>
          <a:p>
            <a:pPr algn="ctr"/>
            <a:r>
              <a:rPr lang="en-US" sz="5400" b="1" dirty="0">
                <a:solidFill>
                  <a:srgbClr val="FFFF00"/>
                </a:solidFill>
              </a:rPr>
              <a:t>ORANGE</a:t>
            </a:r>
          </a:p>
        </p:txBody>
      </p:sp>
    </p:spTree>
    <p:extLst>
      <p:ext uri="{BB962C8B-B14F-4D97-AF65-F5344CB8AC3E}">
        <p14:creationId xmlns:p14="http://schemas.microsoft.com/office/powerpoint/2010/main" val="12636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5E-6 -3.33333E-6 L 5E-6 0.70834 " pathEditMode="relative" rAng="0" ptsTypes="AA">
                                      <p:cBhvr>
                                        <p:cTn id="6" dur="5000" fill="hold"/>
                                        <p:tgtEl>
                                          <p:spTgt spid="5"/>
                                        </p:tgtEl>
                                        <p:attrNameLst>
                                          <p:attrName>ppt_x</p:attrName>
                                          <p:attrName>ppt_y</p:attrName>
                                        </p:attrNameLst>
                                      </p:cBhvr>
                                      <p:rCtr x="0" y="35417"/>
                                    </p:animMotion>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xit" presetSubtype="0" fill="hold" grpId="1" nodeType="withEffect">
                                  <p:stCondLst>
                                    <p:cond delay="100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grpId="1" nodeType="withEffect">
                                  <p:stCondLst>
                                    <p:cond delay="2000"/>
                                  </p:stCondLst>
                                  <p:childTnLst>
                                    <p:set>
                                      <p:cBhvr>
                                        <p:cTn id="14" dur="1" fill="hold">
                                          <p:stCondLst>
                                            <p:cond delay="0"/>
                                          </p:stCondLst>
                                        </p:cTn>
                                        <p:tgtEl>
                                          <p:spTgt spid="22"/>
                                        </p:tgtEl>
                                        <p:attrNameLst>
                                          <p:attrName>style.visibility</p:attrName>
                                        </p:attrNameLst>
                                      </p:cBhvr>
                                      <p:to>
                                        <p:strVal val="hidden"/>
                                      </p:to>
                                    </p:set>
                                  </p:childTnLst>
                                </p:cTn>
                              </p:par>
                              <p:par>
                                <p:cTn id="15" presetID="1" presetClass="entr" presetSubtype="0" fill="hold" grpId="0" nodeType="withEffect">
                                  <p:stCondLst>
                                    <p:cond delay="200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xit" presetSubtype="0" fill="hold" grpId="1" nodeType="withEffect">
                                  <p:stCondLst>
                                    <p:cond delay="300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ntr" presetSubtype="0" fill="hold" grpId="0" nodeType="withEffect">
                                  <p:stCondLst>
                                    <p:cond delay="300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grpId="1" nodeType="withEffect">
                                  <p:stCondLst>
                                    <p:cond delay="400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ntr" presetSubtype="0" fill="hold" grpId="0" nodeType="withEffect">
                                  <p:stCondLst>
                                    <p:cond delay="400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xit" presetSubtype="0" fill="hold" grpId="1" nodeType="withEffect">
                                  <p:stCondLst>
                                    <p:cond delay="5000"/>
                                  </p:stCondLst>
                                  <p:childTnLst>
                                    <p:set>
                                      <p:cBhvr>
                                        <p:cTn id="26" dur="1" fill="hold">
                                          <p:stCondLst>
                                            <p:cond delay="0"/>
                                          </p:stCondLst>
                                        </p:cTn>
                                        <p:tgtEl>
                                          <p:spTgt spid="23"/>
                                        </p:tgtEl>
                                        <p:attrNameLst>
                                          <p:attrName>style.visibility</p:attrName>
                                        </p:attrNameLst>
                                      </p:cBhvr>
                                      <p:to>
                                        <p:strVal val="hidden"/>
                                      </p:to>
                                    </p:set>
                                  </p:childTnLst>
                                </p:cTn>
                              </p:par>
                            </p:childTnLst>
                          </p:cTn>
                        </p:par>
                        <p:par>
                          <p:cTn id="27" fill="hold">
                            <p:stCondLst>
                              <p:cond delay="5000"/>
                            </p:stCondLst>
                            <p:childTnLst>
                              <p:par>
                                <p:cTn id="28" presetID="1" presetClass="mediacall" presetSubtype="0" fill="hold" nodeType="afterEffect">
                                  <p:stCondLst>
                                    <p:cond delay="0"/>
                                  </p:stCondLst>
                                  <p:childTnLst>
                                    <p:cmd type="call" cmd="playFrom(0.0)">
                                      <p:cBhvr>
                                        <p:cTn id="29" dur="12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childTnLst>
        </p:cTn>
      </p:par>
    </p:tnLst>
    <p:bldLst>
      <p:bldP spid="5" grpId="0" animBg="1"/>
      <p:bldP spid="20" grpId="0"/>
      <p:bldP spid="20" grpId="1"/>
      <p:bldP spid="21" grpId="0"/>
      <p:bldP spid="21" grpId="1"/>
      <p:bldP spid="22" grpId="0"/>
      <p:bldP spid="22" grpId="1"/>
      <p:bldP spid="23" grpId="0"/>
      <p:bldP spid="23" grpId="1"/>
      <p:bldP spid="24" grpId="0"/>
      <p:bldP spid="24" grpId="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pPr>
              <a:tabLst>
                <a:tab pos="7708900" algn="l"/>
              </a:tabLst>
            </a:pPr>
            <a:r>
              <a:rPr lang="en-US" dirty="0"/>
              <a:t>7 Digit Test	</a:t>
            </a:r>
            <a:endParaRPr lang="en-US" sz="1400" dirty="0"/>
          </a:p>
        </p:txBody>
      </p:sp>
      <p:sp>
        <p:nvSpPr>
          <p:cNvPr id="3" name="Content Placeholder 2"/>
          <p:cNvSpPr>
            <a:spLocks noGrp="1"/>
          </p:cNvSpPr>
          <p:nvPr>
            <p:ph idx="1"/>
          </p:nvPr>
        </p:nvSpPr>
        <p:spPr/>
        <p:txBody>
          <a:bodyPr>
            <a:normAutofit/>
          </a:bodyPr>
          <a:lstStyle/>
          <a:p>
            <a:pPr marL="0" indent="0">
              <a:buNone/>
            </a:pPr>
            <a:r>
              <a:rPr lang="en-US" dirty="0"/>
              <a:t>Instructions:</a:t>
            </a:r>
          </a:p>
          <a:p>
            <a:r>
              <a:rPr lang="en-US" dirty="0"/>
              <a:t>You will see sets of seven digits on the screen for a few seconds at a time. </a:t>
            </a:r>
          </a:p>
          <a:p>
            <a:r>
              <a:rPr lang="en-US" i="1" dirty="0"/>
              <a:t>When your name is called</a:t>
            </a:r>
            <a:r>
              <a:rPr lang="en-US" dirty="0"/>
              <a:t>, read each digit with 7 added to it (mod 10).</a:t>
            </a:r>
          </a:p>
          <a:p>
            <a:r>
              <a:rPr lang="en-US" dirty="0"/>
              <a:t>Example:     5901479 </a:t>
            </a:r>
            <a:r>
              <a:rPr lang="en-US" dirty="0">
                <a:sym typeface="Wingdings" pitchFamily="2" charset="2"/>
              </a:rPr>
              <a:t> 2678146</a:t>
            </a:r>
            <a:endParaRPr lang="en-US" dirty="0"/>
          </a:p>
          <a:p>
            <a:pPr marL="0" indent="0">
              <a:buNone/>
            </a:pPr>
            <a:endParaRPr lang="en-US" dirty="0"/>
          </a:p>
          <a:p>
            <a:pPr marL="0" indent="0">
              <a:buNone/>
            </a:pPr>
            <a:endParaRPr lang="en-US" dirty="0"/>
          </a:p>
          <a:p>
            <a:pPr marL="0" indent="0">
              <a:buNone/>
            </a:pPr>
            <a:r>
              <a:rPr lang="en-US" sz="1400" dirty="0"/>
              <a:t>Adapted from </a:t>
            </a:r>
            <a:r>
              <a:rPr lang="en-US" sz="1400" i="1" dirty="0"/>
              <a:t>Thinking Fast and Slow </a:t>
            </a:r>
            <a:r>
              <a:rPr lang="en-US" sz="1400" dirty="0"/>
              <a:t>by Daniel Kahneman</a:t>
            </a:r>
          </a:p>
        </p:txBody>
      </p:sp>
      <p:sp>
        <p:nvSpPr>
          <p:cNvPr id="5" name="Rectangle 4"/>
          <p:cNvSpPr/>
          <p:nvPr/>
        </p:nvSpPr>
        <p:spPr>
          <a:xfrm>
            <a:off x="7414953" y="0"/>
            <a:ext cx="1729047" cy="25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Stress Activity 2</a:t>
            </a:r>
          </a:p>
        </p:txBody>
      </p:sp>
    </p:spTree>
    <p:extLst>
      <p:ext uri="{BB962C8B-B14F-4D97-AF65-F5344CB8AC3E}">
        <p14:creationId xmlns:p14="http://schemas.microsoft.com/office/powerpoint/2010/main" val="181451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097280" y="990600"/>
            <a:ext cx="2286000" cy="640080"/>
          </a:xfrm>
          <a:prstGeom prst="rect">
            <a:avLst/>
          </a:prstGeom>
          <a:noFill/>
        </p:spPr>
        <p:txBody>
          <a:bodyPr wrap="square" rtlCol="0">
            <a:spAutoFit/>
          </a:bodyPr>
          <a:lstStyle/>
          <a:p>
            <a:pPr algn="ctr"/>
            <a:r>
              <a:rPr lang="en-US" sz="3600" b="1" dirty="0">
                <a:latin typeface="Courier New" pitchFamily="49" charset="0"/>
                <a:cs typeface="Courier New" pitchFamily="49" charset="0"/>
              </a:rPr>
              <a:t>4723697</a:t>
            </a:r>
          </a:p>
        </p:txBody>
      </p:sp>
      <p:sp>
        <p:nvSpPr>
          <p:cNvPr id="4" name="TextBox 3"/>
          <p:cNvSpPr txBox="1"/>
          <p:nvPr/>
        </p:nvSpPr>
        <p:spPr>
          <a:xfrm>
            <a:off x="1371600" y="2590800"/>
            <a:ext cx="2286000" cy="640080"/>
          </a:xfrm>
          <a:prstGeom prst="rect">
            <a:avLst/>
          </a:prstGeom>
          <a:noFill/>
        </p:spPr>
        <p:txBody>
          <a:bodyPr wrap="square" rtlCol="0">
            <a:spAutoFit/>
          </a:bodyPr>
          <a:lstStyle/>
          <a:p>
            <a:pPr algn="ctr"/>
            <a:r>
              <a:rPr lang="en-US" sz="3600" b="1" dirty="0">
                <a:latin typeface="Courier New" pitchFamily="49" charset="0"/>
                <a:cs typeface="Courier New" pitchFamily="49" charset="0"/>
              </a:rPr>
              <a:t>1539802</a:t>
            </a:r>
          </a:p>
        </p:txBody>
      </p:sp>
      <p:sp>
        <p:nvSpPr>
          <p:cNvPr id="5" name="TextBox 4"/>
          <p:cNvSpPr txBox="1"/>
          <p:nvPr/>
        </p:nvSpPr>
        <p:spPr>
          <a:xfrm>
            <a:off x="6029240" y="5166360"/>
            <a:ext cx="2286000" cy="640080"/>
          </a:xfrm>
          <a:prstGeom prst="rect">
            <a:avLst/>
          </a:prstGeom>
          <a:noFill/>
        </p:spPr>
        <p:txBody>
          <a:bodyPr wrap="square" rtlCol="0">
            <a:spAutoFit/>
          </a:bodyPr>
          <a:lstStyle/>
          <a:p>
            <a:pPr algn="ctr"/>
            <a:r>
              <a:rPr lang="en-US" sz="3600" b="1" dirty="0">
                <a:latin typeface="Courier New" pitchFamily="49" charset="0"/>
                <a:cs typeface="Courier New" pitchFamily="49" charset="0"/>
              </a:rPr>
              <a:t>8710642</a:t>
            </a:r>
          </a:p>
        </p:txBody>
      </p:sp>
      <p:sp>
        <p:nvSpPr>
          <p:cNvPr id="6" name="TextBox 5"/>
          <p:cNvSpPr txBox="1"/>
          <p:nvPr/>
        </p:nvSpPr>
        <p:spPr>
          <a:xfrm>
            <a:off x="5654040" y="4297680"/>
            <a:ext cx="2286000" cy="640080"/>
          </a:xfrm>
          <a:prstGeom prst="rect">
            <a:avLst/>
          </a:prstGeom>
          <a:noFill/>
        </p:spPr>
        <p:txBody>
          <a:bodyPr wrap="square" rtlCol="0">
            <a:spAutoFit/>
          </a:bodyPr>
          <a:lstStyle/>
          <a:p>
            <a:pPr algn="ctr"/>
            <a:r>
              <a:rPr lang="en-US" sz="3600" b="1" dirty="0">
                <a:latin typeface="Courier New" pitchFamily="49" charset="0"/>
                <a:cs typeface="Courier New" pitchFamily="49" charset="0"/>
              </a:rPr>
              <a:t>4673803</a:t>
            </a:r>
          </a:p>
        </p:txBody>
      </p:sp>
      <p:sp>
        <p:nvSpPr>
          <p:cNvPr id="7" name="TextBox 6"/>
          <p:cNvSpPr txBox="1"/>
          <p:nvPr/>
        </p:nvSpPr>
        <p:spPr>
          <a:xfrm>
            <a:off x="5838996" y="2270760"/>
            <a:ext cx="2286000" cy="640080"/>
          </a:xfrm>
          <a:prstGeom prst="rect">
            <a:avLst/>
          </a:prstGeom>
          <a:noFill/>
        </p:spPr>
        <p:txBody>
          <a:bodyPr wrap="square" rtlCol="0">
            <a:spAutoFit/>
          </a:bodyPr>
          <a:lstStyle/>
          <a:p>
            <a:pPr algn="ctr"/>
            <a:r>
              <a:rPr lang="en-US" sz="3600" b="1" dirty="0">
                <a:latin typeface="Courier New" pitchFamily="49" charset="0"/>
                <a:cs typeface="Courier New" pitchFamily="49" charset="0"/>
              </a:rPr>
              <a:t>7361394</a:t>
            </a:r>
          </a:p>
        </p:txBody>
      </p:sp>
      <p:sp>
        <p:nvSpPr>
          <p:cNvPr id="8" name="TextBox 7"/>
          <p:cNvSpPr txBox="1"/>
          <p:nvPr/>
        </p:nvSpPr>
        <p:spPr>
          <a:xfrm>
            <a:off x="1219200" y="4800600"/>
            <a:ext cx="2286000" cy="640080"/>
          </a:xfrm>
          <a:prstGeom prst="rect">
            <a:avLst/>
          </a:prstGeom>
          <a:noFill/>
        </p:spPr>
        <p:txBody>
          <a:bodyPr wrap="square" rtlCol="0">
            <a:spAutoFit/>
          </a:bodyPr>
          <a:lstStyle/>
          <a:p>
            <a:pPr algn="ctr"/>
            <a:r>
              <a:rPr lang="en-US" sz="3600" b="1" dirty="0">
                <a:latin typeface="Courier New" pitchFamily="49" charset="0"/>
                <a:cs typeface="Courier New" pitchFamily="49" charset="0"/>
              </a:rPr>
              <a:t>9305187</a:t>
            </a:r>
          </a:p>
        </p:txBody>
      </p:sp>
      <p:sp>
        <p:nvSpPr>
          <p:cNvPr id="9" name="TextBox 8"/>
          <p:cNvSpPr txBox="1"/>
          <p:nvPr/>
        </p:nvSpPr>
        <p:spPr>
          <a:xfrm>
            <a:off x="2209800" y="4373880"/>
            <a:ext cx="2286000" cy="640080"/>
          </a:xfrm>
          <a:prstGeom prst="rect">
            <a:avLst/>
          </a:prstGeom>
          <a:noFill/>
        </p:spPr>
        <p:txBody>
          <a:bodyPr wrap="square" rtlCol="0">
            <a:spAutoFit/>
          </a:bodyPr>
          <a:lstStyle/>
          <a:p>
            <a:pPr algn="ctr"/>
            <a:r>
              <a:rPr lang="en-US" sz="3600" b="1" dirty="0">
                <a:latin typeface="Courier New" pitchFamily="49" charset="0"/>
                <a:cs typeface="Courier New" pitchFamily="49" charset="0"/>
              </a:rPr>
              <a:t>2189360</a:t>
            </a:r>
          </a:p>
        </p:txBody>
      </p:sp>
      <p:sp>
        <p:nvSpPr>
          <p:cNvPr id="10" name="TextBox 9"/>
          <p:cNvSpPr txBox="1"/>
          <p:nvPr/>
        </p:nvSpPr>
        <p:spPr>
          <a:xfrm>
            <a:off x="807720" y="3154680"/>
            <a:ext cx="2286000" cy="640080"/>
          </a:xfrm>
          <a:prstGeom prst="rect">
            <a:avLst/>
          </a:prstGeom>
          <a:noFill/>
        </p:spPr>
        <p:txBody>
          <a:bodyPr wrap="square" rtlCol="0">
            <a:spAutoFit/>
          </a:bodyPr>
          <a:lstStyle/>
          <a:p>
            <a:pPr algn="ctr"/>
            <a:r>
              <a:rPr lang="en-US" sz="3600" b="1" dirty="0">
                <a:latin typeface="Courier New" pitchFamily="49" charset="0"/>
                <a:cs typeface="Courier New" pitchFamily="49" charset="0"/>
              </a:rPr>
              <a:t>3764925</a:t>
            </a:r>
          </a:p>
        </p:txBody>
      </p:sp>
      <p:sp>
        <p:nvSpPr>
          <p:cNvPr id="11" name="TextBox 10"/>
          <p:cNvSpPr txBox="1"/>
          <p:nvPr/>
        </p:nvSpPr>
        <p:spPr>
          <a:xfrm>
            <a:off x="3794760" y="5516880"/>
            <a:ext cx="2286000" cy="640080"/>
          </a:xfrm>
          <a:prstGeom prst="rect">
            <a:avLst/>
          </a:prstGeom>
          <a:noFill/>
        </p:spPr>
        <p:txBody>
          <a:bodyPr wrap="square" rtlCol="0">
            <a:spAutoFit/>
          </a:bodyPr>
          <a:lstStyle/>
          <a:p>
            <a:pPr algn="ctr"/>
            <a:r>
              <a:rPr lang="en-US" sz="3600" b="1" dirty="0">
                <a:latin typeface="Courier New" pitchFamily="49" charset="0"/>
                <a:cs typeface="Courier New" pitchFamily="49" charset="0"/>
              </a:rPr>
              <a:t>3689157</a:t>
            </a:r>
          </a:p>
        </p:txBody>
      </p:sp>
      <p:sp>
        <p:nvSpPr>
          <p:cNvPr id="12" name="TextBox 11"/>
          <p:cNvSpPr txBox="1"/>
          <p:nvPr/>
        </p:nvSpPr>
        <p:spPr>
          <a:xfrm>
            <a:off x="4297680" y="3185160"/>
            <a:ext cx="2286000" cy="640080"/>
          </a:xfrm>
          <a:prstGeom prst="rect">
            <a:avLst/>
          </a:prstGeom>
          <a:noFill/>
        </p:spPr>
        <p:txBody>
          <a:bodyPr wrap="square" rtlCol="0">
            <a:spAutoFit/>
          </a:bodyPr>
          <a:lstStyle/>
          <a:p>
            <a:pPr algn="ctr"/>
            <a:r>
              <a:rPr lang="en-US" sz="3600" b="1" dirty="0">
                <a:latin typeface="Courier New" pitchFamily="49" charset="0"/>
                <a:cs typeface="Courier New" pitchFamily="49" charset="0"/>
              </a:rPr>
              <a:t>9423261</a:t>
            </a:r>
          </a:p>
        </p:txBody>
      </p:sp>
      <p:sp>
        <p:nvSpPr>
          <p:cNvPr id="13" name="Rectangle 12"/>
          <p:cNvSpPr/>
          <p:nvPr/>
        </p:nvSpPr>
        <p:spPr>
          <a:xfrm>
            <a:off x="7414953" y="0"/>
            <a:ext cx="1729047" cy="25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Stress Activity 2</a:t>
            </a:r>
          </a:p>
        </p:txBody>
      </p:sp>
    </p:spTree>
    <p:extLst>
      <p:ext uri="{BB962C8B-B14F-4D97-AF65-F5344CB8AC3E}">
        <p14:creationId xmlns:p14="http://schemas.microsoft.com/office/powerpoint/2010/main" val="331452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6"/>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8"/>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10"/>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Counting Test</a:t>
            </a:r>
          </a:p>
        </p:txBody>
      </p:sp>
      <p:sp>
        <p:nvSpPr>
          <p:cNvPr id="3" name="TextBox 2"/>
          <p:cNvSpPr txBox="1"/>
          <p:nvPr/>
        </p:nvSpPr>
        <p:spPr>
          <a:xfrm>
            <a:off x="2245489" y="1979266"/>
            <a:ext cx="4572000" cy="1446550"/>
          </a:xfrm>
          <a:prstGeom prst="rect">
            <a:avLst/>
          </a:prstGeom>
          <a:noFill/>
        </p:spPr>
        <p:txBody>
          <a:bodyPr wrap="square" rtlCol="0">
            <a:spAutoFit/>
          </a:bodyPr>
          <a:lstStyle/>
          <a:p>
            <a:pPr algn="ctr"/>
            <a:r>
              <a:rPr lang="en-US" sz="4400" dirty="0"/>
              <a:t>Count backwards by 13s from:</a:t>
            </a:r>
            <a:endParaRPr lang="en-US" sz="9600" dirty="0"/>
          </a:p>
        </p:txBody>
      </p:sp>
      <p:sp>
        <p:nvSpPr>
          <p:cNvPr id="4" name="TextBox 3"/>
          <p:cNvSpPr txBox="1"/>
          <p:nvPr/>
        </p:nvSpPr>
        <p:spPr>
          <a:xfrm>
            <a:off x="2251585" y="3228946"/>
            <a:ext cx="4572000" cy="1569660"/>
          </a:xfrm>
          <a:prstGeom prst="rect">
            <a:avLst/>
          </a:prstGeom>
          <a:noFill/>
        </p:spPr>
        <p:txBody>
          <a:bodyPr wrap="square" rtlCol="0">
            <a:spAutoFit/>
          </a:bodyPr>
          <a:lstStyle/>
          <a:p>
            <a:pPr algn="ctr"/>
            <a:r>
              <a:rPr lang="en-US" sz="9600" dirty="0"/>
              <a:t>1022</a:t>
            </a:r>
          </a:p>
        </p:txBody>
      </p:sp>
      <p:sp>
        <p:nvSpPr>
          <p:cNvPr id="5" name="Rectangle 00"/>
          <p:cNvSpPr>
            <a:spLocks noChangeArrowheads="1"/>
          </p:cNvSpPr>
          <p:nvPr/>
        </p:nvSpPr>
        <p:spPr bwMode="auto">
          <a:xfrm>
            <a:off x="4323757" y="5405843"/>
            <a:ext cx="1097280" cy="640080"/>
          </a:xfrm>
          <a:prstGeom prst="rect">
            <a:avLst/>
          </a:prstGeom>
          <a:solidFill>
            <a:schemeClr val="bg1"/>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sz="6000" dirty="0">
                <a:solidFill>
                  <a:sysClr val="windowText" lastClr="000000"/>
                </a:solidFill>
                <a:latin typeface="Franklin Gothic Medium" pitchFamily="34" charset="0"/>
                <a:cs typeface="Arial" panose="020B0604020202020204" pitchFamily="34" charset="0"/>
              </a:rPr>
              <a:t>00</a:t>
            </a:r>
            <a:endParaRPr lang="en-US" altLang="en-US" sz="900" dirty="0">
              <a:solidFill>
                <a:sysClr val="windowText" lastClr="000000"/>
              </a:solidFill>
              <a:latin typeface="Franklin Gothic Medium" pitchFamily="34" charset="0"/>
              <a:cs typeface="Arial" panose="020B0604020202020204" pitchFamily="34" charset="0"/>
            </a:endParaRPr>
          </a:p>
        </p:txBody>
      </p:sp>
      <p:sp>
        <p:nvSpPr>
          <p:cNvPr id="70" name="Rectangle 63"/>
          <p:cNvSpPr>
            <a:spLocks noChangeArrowheads="1"/>
          </p:cNvSpPr>
          <p:nvPr/>
        </p:nvSpPr>
        <p:spPr bwMode="auto">
          <a:xfrm>
            <a:off x="4315968" y="5394960"/>
            <a:ext cx="1097280" cy="640080"/>
          </a:xfrm>
          <a:prstGeom prst="rect">
            <a:avLst/>
          </a:prstGeom>
          <a:solidFill>
            <a:schemeClr val="bg1"/>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solidFill>
                  <a:sysClr val="windowText" lastClr="000000"/>
                </a:solidFill>
                <a:latin typeface="Franklin Gothic Medium" pitchFamily="34" charset="0"/>
                <a:cs typeface="Arial" panose="020B0604020202020204" pitchFamily="34" charset="0"/>
              </a:rPr>
              <a:t>10</a:t>
            </a:r>
            <a:endParaRPr lang="en-US" altLang="en-US" sz="900" dirty="0">
              <a:solidFill>
                <a:sysClr val="windowText" lastClr="000000"/>
              </a:solidFill>
              <a:latin typeface="Franklin Gothic Medium" pitchFamily="34" charset="0"/>
              <a:cs typeface="Arial" panose="020B0604020202020204" pitchFamily="34" charset="0"/>
            </a:endParaRPr>
          </a:p>
        </p:txBody>
      </p:sp>
      <p:sp>
        <p:nvSpPr>
          <p:cNvPr id="56" name="Rectangle 64"/>
          <p:cNvSpPr>
            <a:spLocks noChangeArrowheads="1"/>
          </p:cNvSpPr>
          <p:nvPr/>
        </p:nvSpPr>
        <p:spPr bwMode="auto">
          <a:xfrm>
            <a:off x="4319165" y="5396744"/>
            <a:ext cx="1097280" cy="640080"/>
          </a:xfrm>
          <a:prstGeom prst="rect">
            <a:avLst/>
          </a:prstGeom>
          <a:solidFill>
            <a:schemeClr val="bg1"/>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solidFill>
                  <a:sysClr val="windowText" lastClr="000000"/>
                </a:solidFill>
                <a:latin typeface="Franklin Gothic Medium" pitchFamily="34" charset="0"/>
                <a:cs typeface="Arial" panose="020B0604020202020204" pitchFamily="34" charset="0"/>
              </a:rPr>
              <a:t>09</a:t>
            </a:r>
            <a:endParaRPr lang="en-US" altLang="en-US" sz="900" dirty="0">
              <a:solidFill>
                <a:sysClr val="windowText" lastClr="000000"/>
              </a:solidFill>
              <a:latin typeface="Franklin Gothic Medium" pitchFamily="34" charset="0"/>
              <a:cs typeface="Arial" panose="020B0604020202020204" pitchFamily="34" charset="0"/>
            </a:endParaRPr>
          </a:p>
        </p:txBody>
      </p:sp>
      <p:sp>
        <p:nvSpPr>
          <p:cNvPr id="57" name="Rectangle 65"/>
          <p:cNvSpPr>
            <a:spLocks noChangeArrowheads="1"/>
          </p:cNvSpPr>
          <p:nvPr/>
        </p:nvSpPr>
        <p:spPr bwMode="auto">
          <a:xfrm>
            <a:off x="4319165" y="5396744"/>
            <a:ext cx="1097280" cy="640080"/>
          </a:xfrm>
          <a:prstGeom prst="rect">
            <a:avLst/>
          </a:prstGeom>
          <a:solidFill>
            <a:schemeClr val="bg1"/>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solidFill>
                  <a:sysClr val="windowText" lastClr="000000"/>
                </a:solidFill>
                <a:latin typeface="Franklin Gothic Medium" pitchFamily="34" charset="0"/>
                <a:cs typeface="Arial" panose="020B0604020202020204" pitchFamily="34" charset="0"/>
              </a:rPr>
              <a:t>08</a:t>
            </a:r>
            <a:endParaRPr lang="en-US" altLang="en-US" sz="900" dirty="0">
              <a:solidFill>
                <a:sysClr val="windowText" lastClr="000000"/>
              </a:solidFill>
              <a:latin typeface="Franklin Gothic Medium" pitchFamily="34" charset="0"/>
              <a:cs typeface="Arial" panose="020B0604020202020204" pitchFamily="34" charset="0"/>
            </a:endParaRPr>
          </a:p>
        </p:txBody>
      </p:sp>
      <p:sp>
        <p:nvSpPr>
          <p:cNvPr id="58" name="Rectangle 66"/>
          <p:cNvSpPr>
            <a:spLocks noChangeArrowheads="1"/>
          </p:cNvSpPr>
          <p:nvPr/>
        </p:nvSpPr>
        <p:spPr bwMode="auto">
          <a:xfrm>
            <a:off x="4319165" y="5396744"/>
            <a:ext cx="1097280" cy="640080"/>
          </a:xfrm>
          <a:prstGeom prst="rect">
            <a:avLst/>
          </a:prstGeom>
          <a:solidFill>
            <a:schemeClr val="bg1"/>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solidFill>
                  <a:sysClr val="windowText" lastClr="000000"/>
                </a:solidFill>
                <a:latin typeface="Franklin Gothic Medium" pitchFamily="34" charset="0"/>
                <a:cs typeface="Arial" panose="020B0604020202020204" pitchFamily="34" charset="0"/>
              </a:rPr>
              <a:t>07</a:t>
            </a:r>
            <a:endParaRPr lang="en-US" altLang="en-US" sz="900" dirty="0">
              <a:solidFill>
                <a:sysClr val="windowText" lastClr="000000"/>
              </a:solidFill>
              <a:latin typeface="Franklin Gothic Medium" pitchFamily="34" charset="0"/>
              <a:cs typeface="Arial" panose="020B0604020202020204" pitchFamily="34" charset="0"/>
            </a:endParaRPr>
          </a:p>
        </p:txBody>
      </p:sp>
      <p:sp>
        <p:nvSpPr>
          <p:cNvPr id="59" name="Rectangle 67"/>
          <p:cNvSpPr>
            <a:spLocks noChangeArrowheads="1"/>
          </p:cNvSpPr>
          <p:nvPr/>
        </p:nvSpPr>
        <p:spPr bwMode="auto">
          <a:xfrm>
            <a:off x="4319165" y="5396744"/>
            <a:ext cx="1097280" cy="640080"/>
          </a:xfrm>
          <a:prstGeom prst="rect">
            <a:avLst/>
          </a:prstGeom>
          <a:solidFill>
            <a:schemeClr val="bg1"/>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solidFill>
                  <a:sysClr val="windowText" lastClr="000000"/>
                </a:solidFill>
                <a:latin typeface="Franklin Gothic Medium" pitchFamily="34" charset="0"/>
                <a:cs typeface="Arial" panose="020B0604020202020204" pitchFamily="34" charset="0"/>
              </a:rPr>
              <a:t>06</a:t>
            </a:r>
            <a:endParaRPr lang="en-US" altLang="en-US" sz="900" dirty="0">
              <a:solidFill>
                <a:sysClr val="windowText" lastClr="000000"/>
              </a:solidFill>
              <a:latin typeface="Franklin Gothic Medium" pitchFamily="34" charset="0"/>
              <a:cs typeface="Arial" panose="020B0604020202020204" pitchFamily="34" charset="0"/>
            </a:endParaRPr>
          </a:p>
        </p:txBody>
      </p:sp>
      <p:sp>
        <p:nvSpPr>
          <p:cNvPr id="60" name="Rectangle 68"/>
          <p:cNvSpPr>
            <a:spLocks noChangeArrowheads="1"/>
          </p:cNvSpPr>
          <p:nvPr/>
        </p:nvSpPr>
        <p:spPr bwMode="auto">
          <a:xfrm>
            <a:off x="4319165" y="5396744"/>
            <a:ext cx="1097280" cy="640080"/>
          </a:xfrm>
          <a:prstGeom prst="rect">
            <a:avLst/>
          </a:prstGeom>
          <a:solidFill>
            <a:schemeClr val="bg1"/>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solidFill>
                  <a:sysClr val="windowText" lastClr="000000"/>
                </a:solidFill>
                <a:latin typeface="Franklin Gothic Medium" pitchFamily="34" charset="0"/>
                <a:cs typeface="Arial" panose="020B0604020202020204" pitchFamily="34" charset="0"/>
              </a:rPr>
              <a:t>05</a:t>
            </a:r>
            <a:endParaRPr lang="en-US" altLang="en-US" sz="900" dirty="0">
              <a:solidFill>
                <a:sysClr val="windowText" lastClr="000000"/>
              </a:solidFill>
              <a:latin typeface="Franklin Gothic Medium" pitchFamily="34" charset="0"/>
              <a:cs typeface="Arial" panose="020B0604020202020204" pitchFamily="34" charset="0"/>
            </a:endParaRPr>
          </a:p>
        </p:txBody>
      </p:sp>
      <p:sp>
        <p:nvSpPr>
          <p:cNvPr id="61" name="Rectangle 69"/>
          <p:cNvSpPr>
            <a:spLocks noChangeArrowheads="1"/>
          </p:cNvSpPr>
          <p:nvPr/>
        </p:nvSpPr>
        <p:spPr bwMode="auto">
          <a:xfrm>
            <a:off x="4319165" y="5396744"/>
            <a:ext cx="1097280" cy="640080"/>
          </a:xfrm>
          <a:prstGeom prst="rect">
            <a:avLst/>
          </a:prstGeom>
          <a:solidFill>
            <a:schemeClr val="bg1"/>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solidFill>
                  <a:sysClr val="windowText" lastClr="000000"/>
                </a:solidFill>
                <a:latin typeface="Franklin Gothic Medium" pitchFamily="34" charset="0"/>
                <a:cs typeface="Arial" panose="020B0604020202020204" pitchFamily="34" charset="0"/>
              </a:rPr>
              <a:t>04</a:t>
            </a:r>
            <a:endParaRPr lang="en-US" altLang="en-US" sz="900" dirty="0">
              <a:solidFill>
                <a:sysClr val="windowText" lastClr="000000"/>
              </a:solidFill>
              <a:latin typeface="Franklin Gothic Medium" pitchFamily="34" charset="0"/>
              <a:cs typeface="Arial" panose="020B0604020202020204" pitchFamily="34" charset="0"/>
            </a:endParaRPr>
          </a:p>
        </p:txBody>
      </p:sp>
      <p:sp>
        <p:nvSpPr>
          <p:cNvPr id="62" name="Rectangle 70"/>
          <p:cNvSpPr>
            <a:spLocks noChangeArrowheads="1"/>
          </p:cNvSpPr>
          <p:nvPr/>
        </p:nvSpPr>
        <p:spPr bwMode="auto">
          <a:xfrm>
            <a:off x="4319165" y="5396744"/>
            <a:ext cx="1097280" cy="640080"/>
          </a:xfrm>
          <a:prstGeom prst="rect">
            <a:avLst/>
          </a:prstGeom>
          <a:solidFill>
            <a:schemeClr val="bg1"/>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solidFill>
                  <a:sysClr val="windowText" lastClr="000000"/>
                </a:solidFill>
                <a:latin typeface="Franklin Gothic Medium" pitchFamily="34" charset="0"/>
                <a:cs typeface="Arial" panose="020B0604020202020204" pitchFamily="34" charset="0"/>
              </a:rPr>
              <a:t>03</a:t>
            </a:r>
            <a:endParaRPr lang="en-US" altLang="en-US" sz="900" dirty="0">
              <a:solidFill>
                <a:sysClr val="windowText" lastClr="000000"/>
              </a:solidFill>
              <a:latin typeface="Franklin Gothic Medium" pitchFamily="34" charset="0"/>
              <a:cs typeface="Arial" panose="020B0604020202020204" pitchFamily="34" charset="0"/>
            </a:endParaRPr>
          </a:p>
        </p:txBody>
      </p:sp>
      <p:sp>
        <p:nvSpPr>
          <p:cNvPr id="63" name="Rectangle 71"/>
          <p:cNvSpPr>
            <a:spLocks noChangeArrowheads="1"/>
          </p:cNvSpPr>
          <p:nvPr/>
        </p:nvSpPr>
        <p:spPr bwMode="auto">
          <a:xfrm>
            <a:off x="4319165" y="5396744"/>
            <a:ext cx="1097280" cy="640080"/>
          </a:xfrm>
          <a:prstGeom prst="rect">
            <a:avLst/>
          </a:prstGeom>
          <a:solidFill>
            <a:schemeClr val="bg1"/>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solidFill>
                  <a:sysClr val="windowText" lastClr="000000"/>
                </a:solidFill>
                <a:latin typeface="Franklin Gothic Medium" pitchFamily="34" charset="0"/>
                <a:cs typeface="Arial" panose="020B0604020202020204" pitchFamily="34" charset="0"/>
              </a:rPr>
              <a:t>02</a:t>
            </a:r>
            <a:endParaRPr lang="en-US" altLang="en-US" sz="900" dirty="0">
              <a:solidFill>
                <a:sysClr val="windowText" lastClr="000000"/>
              </a:solidFill>
              <a:latin typeface="Franklin Gothic Medium" pitchFamily="34" charset="0"/>
              <a:cs typeface="Arial" panose="020B0604020202020204" pitchFamily="34" charset="0"/>
            </a:endParaRPr>
          </a:p>
        </p:txBody>
      </p:sp>
      <p:sp>
        <p:nvSpPr>
          <p:cNvPr id="64" name="Rectangle 72"/>
          <p:cNvSpPr>
            <a:spLocks noChangeArrowheads="1"/>
          </p:cNvSpPr>
          <p:nvPr/>
        </p:nvSpPr>
        <p:spPr bwMode="auto">
          <a:xfrm>
            <a:off x="4319165" y="5396744"/>
            <a:ext cx="1097280" cy="640080"/>
          </a:xfrm>
          <a:prstGeom prst="rect">
            <a:avLst/>
          </a:prstGeom>
          <a:solidFill>
            <a:schemeClr val="bg1"/>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solidFill>
                  <a:sysClr val="windowText" lastClr="000000"/>
                </a:solidFill>
                <a:latin typeface="Franklin Gothic Medium" pitchFamily="34" charset="0"/>
                <a:cs typeface="Arial" panose="020B0604020202020204" pitchFamily="34" charset="0"/>
              </a:rPr>
              <a:t>01</a:t>
            </a:r>
            <a:endParaRPr lang="en-US" altLang="en-US" sz="900" dirty="0">
              <a:solidFill>
                <a:sysClr val="windowText" lastClr="000000"/>
              </a:solidFill>
              <a:latin typeface="Franklin Gothic Medium" pitchFamily="34" charset="0"/>
              <a:cs typeface="Arial" panose="020B0604020202020204" pitchFamily="34" charset="0"/>
            </a:endParaRPr>
          </a:p>
        </p:txBody>
      </p:sp>
      <p:sp>
        <p:nvSpPr>
          <p:cNvPr id="65" name="Rectangle 73"/>
          <p:cNvSpPr>
            <a:spLocks noChangeArrowheads="1"/>
          </p:cNvSpPr>
          <p:nvPr/>
        </p:nvSpPr>
        <p:spPr bwMode="auto">
          <a:xfrm>
            <a:off x="4319165" y="5396744"/>
            <a:ext cx="1097280" cy="640080"/>
          </a:xfrm>
          <a:prstGeom prst="rect">
            <a:avLst/>
          </a:prstGeom>
          <a:solidFill>
            <a:schemeClr val="bg1"/>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sz="6000" dirty="0">
                <a:solidFill>
                  <a:sysClr val="windowText" lastClr="000000"/>
                </a:solidFill>
                <a:latin typeface="Franklin Gothic Medium" pitchFamily="34" charset="0"/>
                <a:cs typeface="Arial" panose="020B0604020202020204" pitchFamily="34" charset="0"/>
              </a:rPr>
              <a:t>00</a:t>
            </a:r>
            <a:endParaRPr lang="en-US" altLang="en-US" sz="900" dirty="0">
              <a:solidFill>
                <a:sysClr val="windowText" lastClr="000000"/>
              </a:solidFill>
              <a:latin typeface="Franklin Gothic Medium" pitchFamily="34" charset="0"/>
              <a:cs typeface="Arial" panose="020B0604020202020204" pitchFamily="34" charset="0"/>
            </a:endParaRPr>
          </a:p>
        </p:txBody>
      </p:sp>
      <p:pic>
        <p:nvPicPr>
          <p:cNvPr id="66" name="78563__joedeshon__alarm-clock-ticking-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9371" y="-1215572"/>
            <a:ext cx="609600" cy="609600"/>
          </a:xfrm>
          <a:prstGeom prst="rect">
            <a:avLst/>
          </a:prstGeom>
        </p:spPr>
      </p:pic>
      <p:sp>
        <p:nvSpPr>
          <p:cNvPr id="68" name="Main Number"/>
          <p:cNvSpPr/>
          <p:nvPr/>
        </p:nvSpPr>
        <p:spPr>
          <a:xfrm>
            <a:off x="3484932" y="5401490"/>
            <a:ext cx="731520" cy="640080"/>
          </a:xfrm>
          <a:prstGeom prst="rect">
            <a:avLst/>
          </a:prstGeom>
          <a:solidFill>
            <a:schemeClr val="bg1"/>
          </a:solidFill>
          <a:ln w="9525">
            <a:noFill/>
            <a:miter lim="800000"/>
            <a:headEnd/>
            <a:tailEnd/>
          </a:ln>
          <a:effectLst/>
        </p:spPr>
        <p:txBody>
          <a:bodyPr wrap="square" lIns="0" tIns="0" rIns="0" bIns="0" anchor="ctr"/>
          <a:lstStyle/>
          <a:p>
            <a:pPr algn="r">
              <a:spcBef>
                <a:spcPct val="20000"/>
              </a:spcBef>
              <a:buFont typeface="Arial" pitchFamily="34" charset="0"/>
              <a:buNone/>
            </a:pPr>
            <a:r>
              <a:rPr lang="en-US" sz="6000" dirty="0">
                <a:solidFill>
                  <a:sysClr val="windowText" lastClr="000000"/>
                </a:solidFill>
                <a:latin typeface="Franklin Gothic Medium" pitchFamily="34" charset="0"/>
                <a:cs typeface="Arial" panose="020B0604020202020204" pitchFamily="34" charset="0"/>
              </a:rPr>
              <a:t>0</a:t>
            </a:r>
          </a:p>
        </p:txBody>
      </p:sp>
      <p:sp>
        <p:nvSpPr>
          <p:cNvPr id="67" name="Colon"/>
          <p:cNvSpPr>
            <a:spLocks noChangeArrowheads="1"/>
          </p:cNvSpPr>
          <p:nvPr/>
        </p:nvSpPr>
        <p:spPr bwMode="auto">
          <a:xfrm>
            <a:off x="4224188" y="5376815"/>
            <a:ext cx="274320" cy="640080"/>
          </a:xfrm>
          <a:prstGeom prst="rect">
            <a:avLst/>
          </a:prstGeom>
          <a:no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6000" dirty="0">
                <a:solidFill>
                  <a:sysClr val="windowText" lastClr="000000"/>
                </a:solidFill>
                <a:latin typeface="Franklin Gothic Medium" pitchFamily="34" charset="0"/>
                <a:cs typeface="Arial" panose="020B0604020202020204" pitchFamily="34" charset="0"/>
              </a:rPr>
              <a:t>:</a:t>
            </a:r>
            <a:endParaRPr lang="en-US" altLang="en-US" sz="900" dirty="0">
              <a:solidFill>
                <a:sysClr val="windowText" lastClr="000000"/>
              </a:solidFill>
              <a:latin typeface="Franklin Gothic Medium" pitchFamily="34" charset="0"/>
              <a:cs typeface="Arial" panose="020B0604020202020204" pitchFamily="34" charset="0"/>
            </a:endParaRPr>
          </a:p>
        </p:txBody>
      </p:sp>
      <p:pic>
        <p:nvPicPr>
          <p:cNvPr id="71" name="BUZZER audi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15425" y="-3339808"/>
            <a:ext cx="609600" cy="609600"/>
          </a:xfrm>
          <a:prstGeom prst="rect">
            <a:avLst/>
          </a:prstGeom>
        </p:spPr>
      </p:pic>
      <p:sp>
        <p:nvSpPr>
          <p:cNvPr id="73" name="Rectangle 72"/>
          <p:cNvSpPr/>
          <p:nvPr/>
        </p:nvSpPr>
        <p:spPr>
          <a:xfrm>
            <a:off x="7414953" y="0"/>
            <a:ext cx="1729047" cy="25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Stress Activity 3</a:t>
            </a:r>
          </a:p>
        </p:txBody>
      </p:sp>
    </p:spTree>
    <p:extLst>
      <p:ext uri="{BB962C8B-B14F-4D97-AF65-F5344CB8AC3E}">
        <p14:creationId xmlns:p14="http://schemas.microsoft.com/office/powerpoint/2010/main" val="46839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mediacall" presetSubtype="0" fill="hold" nodeType="withEffect">
                                  <p:stCondLst>
                                    <p:cond delay="1000"/>
                                  </p:stCondLst>
                                  <p:childTnLst>
                                    <p:cmd type="call" cmd="playFrom(0.0)">
                                      <p:cBhvr>
                                        <p:cTn id="11" dur="10007" fill="hold"/>
                                        <p:tgtEl>
                                          <p:spTgt spid="66"/>
                                        </p:tgtEl>
                                      </p:cBhvr>
                                    </p:cmd>
                                  </p:childTnLst>
                                </p:cTn>
                              </p:par>
                              <p:par>
                                <p:cTn id="12" presetID="1" presetClass="entr" presetSubtype="0" fill="hold" grpId="0" nodeType="withEffect">
                                  <p:stCondLst>
                                    <p:cond delay="1000"/>
                                  </p:stCondLst>
                                  <p:childTnLst>
                                    <p:set>
                                      <p:cBhvr>
                                        <p:cTn id="13" dur="1" fill="hold">
                                          <p:stCondLst>
                                            <p:cond delay="0"/>
                                          </p:stCondLst>
                                        </p:cTn>
                                        <p:tgtEl>
                                          <p:spTgt spid="70"/>
                                        </p:tgtEl>
                                        <p:attrNameLst>
                                          <p:attrName>style.visibility</p:attrName>
                                        </p:attrNameLst>
                                      </p:cBhvr>
                                      <p:to>
                                        <p:strVal val="visible"/>
                                      </p:to>
                                    </p:set>
                                  </p:childTnLst>
                                </p:cTn>
                              </p:par>
                              <p:par>
                                <p:cTn id="14" presetID="1" presetClass="entr" presetSubtype="0" fill="hold" grpId="0" nodeType="withEffect">
                                  <p:stCondLst>
                                    <p:cond delay="2000"/>
                                  </p:stCondLst>
                                  <p:childTnLst>
                                    <p:set>
                                      <p:cBhvr>
                                        <p:cTn id="15" dur="1" fill="hold">
                                          <p:stCondLst>
                                            <p:cond delay="0"/>
                                          </p:stCondLst>
                                        </p:cTn>
                                        <p:tgtEl>
                                          <p:spTgt spid="56"/>
                                        </p:tgtEl>
                                        <p:attrNameLst>
                                          <p:attrName>style.visibility</p:attrName>
                                        </p:attrNameLst>
                                      </p:cBhvr>
                                      <p:to>
                                        <p:strVal val="visible"/>
                                      </p:to>
                                    </p:set>
                                  </p:childTnLst>
                                </p:cTn>
                              </p:par>
                              <p:par>
                                <p:cTn id="16" presetID="1" presetClass="entr" presetSubtype="0" fill="hold" grpId="0" nodeType="withEffect">
                                  <p:stCondLst>
                                    <p:cond delay="3000"/>
                                  </p:stCondLst>
                                  <p:childTnLst>
                                    <p:set>
                                      <p:cBhvr>
                                        <p:cTn id="17" dur="1" fill="hold">
                                          <p:stCondLst>
                                            <p:cond delay="0"/>
                                          </p:stCondLst>
                                        </p:cTn>
                                        <p:tgtEl>
                                          <p:spTgt spid="57"/>
                                        </p:tgtEl>
                                        <p:attrNameLst>
                                          <p:attrName>style.visibility</p:attrName>
                                        </p:attrNameLst>
                                      </p:cBhvr>
                                      <p:to>
                                        <p:strVal val="visible"/>
                                      </p:to>
                                    </p:set>
                                  </p:childTnLst>
                                </p:cTn>
                              </p:par>
                              <p:par>
                                <p:cTn id="18" presetID="1" presetClass="entr" presetSubtype="0" fill="hold" grpId="0" nodeType="withEffect">
                                  <p:stCondLst>
                                    <p:cond delay="4000"/>
                                  </p:stCondLst>
                                  <p:childTnLst>
                                    <p:set>
                                      <p:cBhvr>
                                        <p:cTn id="19" dur="1" fill="hold">
                                          <p:stCondLst>
                                            <p:cond delay="0"/>
                                          </p:stCondLst>
                                        </p:cTn>
                                        <p:tgtEl>
                                          <p:spTgt spid="58"/>
                                        </p:tgtEl>
                                        <p:attrNameLst>
                                          <p:attrName>style.visibility</p:attrName>
                                        </p:attrNameLst>
                                      </p:cBhvr>
                                      <p:to>
                                        <p:strVal val="visible"/>
                                      </p:to>
                                    </p:set>
                                  </p:childTnLst>
                                </p:cTn>
                              </p:par>
                              <p:par>
                                <p:cTn id="20" presetID="1" presetClass="entr" presetSubtype="0" fill="hold" grpId="0" nodeType="withEffect">
                                  <p:stCondLst>
                                    <p:cond delay="5000"/>
                                  </p:stCondLst>
                                  <p:childTnLst>
                                    <p:set>
                                      <p:cBhvr>
                                        <p:cTn id="21" dur="1" fill="hold">
                                          <p:stCondLst>
                                            <p:cond delay="0"/>
                                          </p:stCondLst>
                                        </p:cTn>
                                        <p:tgtEl>
                                          <p:spTgt spid="59"/>
                                        </p:tgtEl>
                                        <p:attrNameLst>
                                          <p:attrName>style.visibility</p:attrName>
                                        </p:attrNameLst>
                                      </p:cBhvr>
                                      <p:to>
                                        <p:strVal val="visible"/>
                                      </p:to>
                                    </p:set>
                                  </p:childTnLst>
                                </p:cTn>
                              </p:par>
                              <p:par>
                                <p:cTn id="22" presetID="1" presetClass="entr" presetSubtype="0" fill="hold" grpId="0" nodeType="withEffect">
                                  <p:stCondLst>
                                    <p:cond delay="6000"/>
                                  </p:stCondLst>
                                  <p:childTnLst>
                                    <p:set>
                                      <p:cBhvr>
                                        <p:cTn id="23" dur="1" fill="hold">
                                          <p:stCondLst>
                                            <p:cond delay="0"/>
                                          </p:stCondLst>
                                        </p:cTn>
                                        <p:tgtEl>
                                          <p:spTgt spid="60"/>
                                        </p:tgtEl>
                                        <p:attrNameLst>
                                          <p:attrName>style.visibility</p:attrName>
                                        </p:attrNameLst>
                                      </p:cBhvr>
                                      <p:to>
                                        <p:strVal val="visible"/>
                                      </p:to>
                                    </p:set>
                                  </p:childTnLst>
                                </p:cTn>
                              </p:par>
                              <p:par>
                                <p:cTn id="24" presetID="1" presetClass="entr" presetSubtype="0" fill="hold" grpId="0" nodeType="withEffect">
                                  <p:stCondLst>
                                    <p:cond delay="7000"/>
                                  </p:stCondLst>
                                  <p:childTnLst>
                                    <p:set>
                                      <p:cBhvr>
                                        <p:cTn id="25" dur="1" fill="hold">
                                          <p:stCondLst>
                                            <p:cond delay="0"/>
                                          </p:stCondLst>
                                        </p:cTn>
                                        <p:tgtEl>
                                          <p:spTgt spid="61"/>
                                        </p:tgtEl>
                                        <p:attrNameLst>
                                          <p:attrName>style.visibility</p:attrName>
                                        </p:attrNameLst>
                                      </p:cBhvr>
                                      <p:to>
                                        <p:strVal val="visible"/>
                                      </p:to>
                                    </p:set>
                                  </p:childTnLst>
                                </p:cTn>
                              </p:par>
                              <p:par>
                                <p:cTn id="26" presetID="1" presetClass="entr" presetSubtype="0" fill="hold" grpId="0" nodeType="withEffect">
                                  <p:stCondLst>
                                    <p:cond delay="8000"/>
                                  </p:stCondLst>
                                  <p:childTnLst>
                                    <p:set>
                                      <p:cBhvr>
                                        <p:cTn id="27" dur="1" fill="hold">
                                          <p:stCondLst>
                                            <p:cond delay="0"/>
                                          </p:stCondLst>
                                        </p:cTn>
                                        <p:tgtEl>
                                          <p:spTgt spid="62"/>
                                        </p:tgtEl>
                                        <p:attrNameLst>
                                          <p:attrName>style.visibility</p:attrName>
                                        </p:attrNameLst>
                                      </p:cBhvr>
                                      <p:to>
                                        <p:strVal val="visible"/>
                                      </p:to>
                                    </p:set>
                                  </p:childTnLst>
                                </p:cTn>
                              </p:par>
                              <p:par>
                                <p:cTn id="28" presetID="1" presetClass="entr" presetSubtype="0" fill="hold" grpId="0" nodeType="withEffect">
                                  <p:stCondLst>
                                    <p:cond delay="9000"/>
                                  </p:stCondLst>
                                  <p:childTnLst>
                                    <p:set>
                                      <p:cBhvr>
                                        <p:cTn id="29" dur="1" fill="hold">
                                          <p:stCondLst>
                                            <p:cond delay="0"/>
                                          </p:stCondLst>
                                        </p:cTn>
                                        <p:tgtEl>
                                          <p:spTgt spid="63"/>
                                        </p:tgtEl>
                                        <p:attrNameLst>
                                          <p:attrName>style.visibility</p:attrName>
                                        </p:attrNameLst>
                                      </p:cBhvr>
                                      <p:to>
                                        <p:strVal val="visible"/>
                                      </p:to>
                                    </p:set>
                                  </p:childTnLst>
                                </p:cTn>
                              </p:par>
                              <p:par>
                                <p:cTn id="30" presetID="1" presetClass="entr" presetSubtype="0" fill="hold" grpId="0" nodeType="withEffect">
                                  <p:stCondLst>
                                    <p:cond delay="10000"/>
                                  </p:stCondLst>
                                  <p:childTnLst>
                                    <p:set>
                                      <p:cBhvr>
                                        <p:cTn id="31" dur="1" fill="hold">
                                          <p:stCondLst>
                                            <p:cond delay="0"/>
                                          </p:stCondLst>
                                        </p:cTn>
                                        <p:tgtEl>
                                          <p:spTgt spid="64"/>
                                        </p:tgtEl>
                                        <p:attrNameLst>
                                          <p:attrName>style.visibility</p:attrName>
                                        </p:attrNameLst>
                                      </p:cBhvr>
                                      <p:to>
                                        <p:strVal val="visible"/>
                                      </p:to>
                                    </p:set>
                                  </p:childTnLst>
                                </p:cTn>
                              </p:par>
                              <p:par>
                                <p:cTn id="32" presetID="1" presetClass="entr" presetSubtype="0" fill="hold" grpId="0" nodeType="withEffect">
                                  <p:stCondLst>
                                    <p:cond delay="11000"/>
                                  </p:stCondLst>
                                  <p:childTnLst>
                                    <p:set>
                                      <p:cBhvr>
                                        <p:cTn id="33" dur="1" fill="hold">
                                          <p:stCondLst>
                                            <p:cond delay="0"/>
                                          </p:stCondLst>
                                        </p:cTn>
                                        <p:tgtEl>
                                          <p:spTgt spid="65"/>
                                        </p:tgtEl>
                                        <p:attrNameLst>
                                          <p:attrName>style.visibility</p:attrName>
                                        </p:attrNameLst>
                                      </p:cBhvr>
                                      <p:to>
                                        <p:strVal val="visible"/>
                                      </p:to>
                                    </p:set>
                                  </p:childTnLst>
                                </p:cTn>
                              </p:par>
                              <p:par>
                                <p:cTn id="34" presetID="1" presetClass="mediacall" presetSubtype="0" fill="hold" nodeType="withEffect">
                                  <p:stCondLst>
                                    <p:cond delay="11000"/>
                                  </p:stCondLst>
                                  <p:childTnLst>
                                    <p:cmd type="call" cmd="playFrom(0.0)">
                                      <p:cBhvr>
                                        <p:cTn id="35" dur="58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66"/>
                </p:tgtEl>
              </p:cMediaNode>
            </p:audio>
            <p:audio>
              <p:cMediaNode vol="80000">
                <p:cTn id="37" fill="hold" display="0">
                  <p:stCondLst>
                    <p:cond delay="indefinite"/>
                  </p:stCondLst>
                  <p:endCondLst>
                    <p:cond evt="onStopAudio" delay="0">
                      <p:tgtEl>
                        <p:sldTgt/>
                      </p:tgtEl>
                    </p:cond>
                  </p:endCondLst>
                </p:cTn>
                <p:tgtEl>
                  <p:spTgt spid="71"/>
                </p:tgtEl>
              </p:cMediaNode>
            </p:audio>
          </p:childTnLst>
        </p:cTn>
      </p:par>
    </p:tnLst>
    <p:bldLst>
      <p:bldP spid="4" grpId="0"/>
      <p:bldP spid="70"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Discussion: Your Responses to Stress</a:t>
            </a:r>
          </a:p>
        </p:txBody>
      </p:sp>
      <p:sp>
        <p:nvSpPr>
          <p:cNvPr id="3" name="Content Placeholder 2"/>
          <p:cNvSpPr>
            <a:spLocks noGrp="1"/>
          </p:cNvSpPr>
          <p:nvPr>
            <p:ph idx="1"/>
          </p:nvPr>
        </p:nvSpPr>
        <p:spPr/>
        <p:txBody>
          <a:bodyPr>
            <a:normAutofit fontScale="85000" lnSpcReduction="20000"/>
          </a:bodyPr>
          <a:lstStyle/>
          <a:p>
            <a:pPr marL="0" indent="0">
              <a:lnSpc>
                <a:spcPct val="110000"/>
              </a:lnSpc>
              <a:buNone/>
            </a:pPr>
            <a:r>
              <a:rPr lang="en-US" b="1" dirty="0"/>
              <a:t>What do </a:t>
            </a:r>
            <a:r>
              <a:rPr lang="en-US" b="1" i="1" dirty="0"/>
              <a:t>you</a:t>
            </a:r>
            <a:r>
              <a:rPr lang="en-US" b="1" dirty="0"/>
              <a:t> feel when you perceive stress?</a:t>
            </a:r>
          </a:p>
          <a:p>
            <a:pPr>
              <a:lnSpc>
                <a:spcPct val="110000"/>
              </a:lnSpc>
            </a:pPr>
            <a:r>
              <a:rPr lang="en-US" dirty="0"/>
              <a:t>Discuss with partners:</a:t>
            </a:r>
          </a:p>
          <a:p>
            <a:pPr lvl="1">
              <a:lnSpc>
                <a:spcPct val="110000"/>
              </a:lnSpc>
            </a:pPr>
            <a:r>
              <a:rPr lang="en-US" dirty="0"/>
              <a:t>What symptoms did you experience during the last stress activities?</a:t>
            </a:r>
          </a:p>
          <a:p>
            <a:pPr lvl="1">
              <a:lnSpc>
                <a:spcPct val="110000"/>
              </a:lnSpc>
            </a:pPr>
            <a:r>
              <a:rPr lang="en-US" dirty="0"/>
              <a:t>What symptoms did you experience during the exercise at the beginning of the session?</a:t>
            </a:r>
          </a:p>
          <a:p>
            <a:pPr lvl="1">
              <a:lnSpc>
                <a:spcPct val="110000"/>
              </a:lnSpc>
            </a:pPr>
            <a:r>
              <a:rPr lang="en-US" dirty="0"/>
              <a:t>What symptoms have you experienced during stressful situations in your life?</a:t>
            </a:r>
          </a:p>
          <a:p>
            <a:pPr>
              <a:lnSpc>
                <a:spcPct val="110000"/>
              </a:lnSpc>
            </a:pPr>
            <a:r>
              <a:rPr lang="en-US" dirty="0"/>
              <a:t>Be sure to discuss emotional symptoms as well as physical and cognitive symptoms.</a:t>
            </a:r>
          </a:p>
          <a:p>
            <a:pPr>
              <a:lnSpc>
                <a:spcPct val="110000"/>
              </a:lnSpc>
            </a:pPr>
            <a:r>
              <a:rPr lang="en-US" dirty="0"/>
              <a:t>Fill out your </a:t>
            </a:r>
            <a:r>
              <a:rPr lang="en-US" b="1" dirty="0"/>
              <a:t>Stress Response Checklist</a:t>
            </a:r>
            <a:r>
              <a:rPr lang="en-US" dirty="0"/>
              <a:t>.</a:t>
            </a:r>
          </a:p>
        </p:txBody>
      </p:sp>
      <p:sp>
        <p:nvSpPr>
          <p:cNvPr id="4" name="Slide Number Placeholder 3"/>
          <p:cNvSpPr>
            <a:spLocks noGrp="1"/>
          </p:cNvSpPr>
          <p:nvPr>
            <p:ph type="sldNum" sz="quarter" idx="4"/>
          </p:nvPr>
        </p:nvSpPr>
        <p:spPr/>
        <p:txBody>
          <a:bodyPr/>
          <a:lstStyle/>
          <a:p>
            <a:fld id="{EAE0D575-AF94-4223-AFCD-8DDEAB34B2DA}" type="slidenum">
              <a:rPr lang="en-US" smtClean="0"/>
              <a:pPr/>
              <a:t>26</a:t>
            </a:fld>
            <a:endParaRPr lang="en-US" dirty="0"/>
          </a:p>
        </p:txBody>
      </p:sp>
      <p:sp>
        <p:nvSpPr>
          <p:cNvPr id="5" name="Rounded Rectangle 4"/>
          <p:cNvSpPr/>
          <p:nvPr/>
        </p:nvSpPr>
        <p:spPr>
          <a:xfrm>
            <a:off x="4834021" y="6248395"/>
            <a:ext cx="4157579" cy="521293"/>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3: Stress Response Checklist</a:t>
            </a:r>
          </a:p>
        </p:txBody>
      </p:sp>
    </p:spTree>
    <p:extLst>
      <p:ext uri="{BB962C8B-B14F-4D97-AF65-F5344CB8AC3E}">
        <p14:creationId xmlns:p14="http://schemas.microsoft.com/office/powerpoint/2010/main" val="82517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Stress Treatment</a:t>
            </a:r>
          </a:p>
        </p:txBody>
      </p:sp>
      <p:sp>
        <p:nvSpPr>
          <p:cNvPr id="3" name="Content Placeholder 2"/>
          <p:cNvSpPr>
            <a:spLocks noGrp="1"/>
          </p:cNvSpPr>
          <p:nvPr>
            <p:ph idx="1"/>
          </p:nvPr>
        </p:nvSpPr>
        <p:spPr/>
        <p:txBody>
          <a:bodyPr>
            <a:normAutofit/>
          </a:bodyPr>
          <a:lstStyle/>
          <a:p>
            <a:pPr marL="0" indent="0">
              <a:buNone/>
            </a:pPr>
            <a:r>
              <a:rPr lang="en-US" dirty="0"/>
              <a:t>Help your team and yourself to counter the effects of stress during an emergency.</a:t>
            </a:r>
          </a:p>
          <a:p>
            <a:pPr lvl="0"/>
            <a:endParaRPr lang="en-US" dirty="0"/>
          </a:p>
        </p:txBody>
      </p:sp>
      <p:pic>
        <p:nvPicPr>
          <p:cNvPr id="8" name="Picture 2" descr="\\inpo.org\open\On-Going Programs\Evaluations\Emergency Response Development\ERTD2\DMUS 2\COURSE\03 Development\Pics\Used\3654726_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97859" y="2676694"/>
            <a:ext cx="3800827" cy="31255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npo.org\open\On-Going Programs\Evaluations\Emergency Response Development\ERTD2\DMUS 2\COURSE\03 Development\Pics\Plant Photos\Misc Nuclear Photos\Misc\PP-MiscNuclearPhoto-Misc 240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0"/>
          <a:stretch/>
        </p:blipFill>
        <p:spPr bwMode="auto">
          <a:xfrm>
            <a:off x="523217" y="2427312"/>
            <a:ext cx="2832040" cy="19784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npo.org\open\On-Going Programs\Evaluations\Emergency Response Development\ERTD2\DMUS 2\COURSE\03 Development\Pics\Plant Photos\Millstone\2004\Millstone008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16200000">
            <a:off x="6010582" y="3433163"/>
            <a:ext cx="1842980" cy="335685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EAE0D575-AF94-4223-AFCD-8DDEAB34B2DA}" type="slidenum">
              <a:rPr lang="en-US" smtClean="0"/>
              <a:pPr/>
              <a:t>27</a:t>
            </a:fld>
            <a:endParaRPr lang="en-US" dirty="0"/>
          </a:p>
        </p:txBody>
      </p:sp>
      <p:sp>
        <p:nvSpPr>
          <p:cNvPr id="11" name="Rounded Rectangle 10"/>
          <p:cNvSpPr/>
          <p:nvPr/>
        </p:nvSpPr>
        <p:spPr>
          <a:xfrm>
            <a:off x="4834020" y="6248395"/>
            <a:ext cx="4157579" cy="521293"/>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5: Stress Treatment Tools</a:t>
            </a:r>
          </a:p>
        </p:txBody>
      </p:sp>
    </p:spTree>
    <p:extLst>
      <p:ext uri="{BB962C8B-B14F-4D97-AF65-F5344CB8AC3E}">
        <p14:creationId xmlns:p14="http://schemas.microsoft.com/office/powerpoint/2010/main" val="48272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First-Person Account</a:t>
            </a:r>
          </a:p>
        </p:txBody>
      </p:sp>
      <p:sp>
        <p:nvSpPr>
          <p:cNvPr id="4" name="Subtitle 3"/>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EAE0D575-AF94-4223-AFCD-8DDEAB34B2DA}" type="slidenum">
              <a:rPr lang="en-US" smtClean="0"/>
              <a:pPr/>
              <a:t>28</a:t>
            </a:fld>
            <a:endParaRPr lang="en-US" dirty="0"/>
          </a:p>
        </p:txBody>
      </p:sp>
    </p:spTree>
    <p:extLst>
      <p:ext uri="{BB962C8B-B14F-4D97-AF65-F5344CB8AC3E}">
        <p14:creationId xmlns:p14="http://schemas.microsoft.com/office/powerpoint/2010/main" val="301304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E0D575-AF94-4223-AFCD-8DDEAB34B2DA}" type="slidenum">
              <a:rPr lang="en-US" smtClean="0"/>
              <a:pPr/>
              <a:t>29</a:t>
            </a:fld>
            <a:endParaRPr lang="en-US" dirty="0"/>
          </a:p>
        </p:txBody>
      </p:sp>
      <p:sp>
        <p:nvSpPr>
          <p:cNvPr id="3" name="Title 2"/>
          <p:cNvSpPr>
            <a:spLocks noGrp="1"/>
          </p:cNvSpPr>
          <p:nvPr>
            <p:ph type="ctrTitle"/>
          </p:nvPr>
        </p:nvSpPr>
        <p:spPr/>
        <p:txBody>
          <a:bodyPr anchor="b" anchorCtr="0"/>
          <a:lstStyle/>
          <a:p>
            <a:r>
              <a:rPr lang="en-US" sz="4400" dirty="0"/>
              <a:t>Hatch Unit 1 Transformer Fire, October 2005</a:t>
            </a:r>
          </a:p>
        </p:txBody>
      </p:sp>
      <p:sp>
        <p:nvSpPr>
          <p:cNvPr id="5" name="Rectangle 4">
            <a:hlinkClick r:id="rId2"/>
          </p:cNvPr>
          <p:cNvSpPr/>
          <p:nvPr/>
        </p:nvSpPr>
        <p:spPr>
          <a:xfrm>
            <a:off x="6669664" y="5746172"/>
            <a:ext cx="1729047" cy="407324"/>
          </a:xfrm>
          <a:prstGeom prst="rect">
            <a:avLst/>
          </a:prstGeom>
          <a:solidFill>
            <a:srgbClr val="802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60000"/>
                    <a:lumOff val="40000"/>
                  </a:schemeClr>
                </a:solidFill>
              </a:rPr>
              <a:t>Browser View</a:t>
            </a:r>
          </a:p>
        </p:txBody>
      </p:sp>
    </p:spTree>
    <p:extLst>
      <p:ext uri="{BB962C8B-B14F-4D97-AF65-F5344CB8AC3E}">
        <p14:creationId xmlns:p14="http://schemas.microsoft.com/office/powerpoint/2010/main" val="377765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sz="half" idx="1"/>
          </p:nvPr>
        </p:nvSpPr>
        <p:spPr/>
        <p:txBody>
          <a:bodyPr>
            <a:noAutofit/>
          </a:bodyPr>
          <a:lstStyle/>
          <a:p>
            <a:pPr marL="0" indent="0">
              <a:lnSpc>
                <a:spcPct val="95000"/>
              </a:lnSpc>
              <a:buNone/>
            </a:pPr>
            <a:r>
              <a:rPr lang="en-US" sz="2000" dirty="0"/>
              <a:t>Enabling objectives:</a:t>
            </a:r>
          </a:p>
          <a:p>
            <a:pPr marL="514350" lvl="0" indent="-514350">
              <a:lnSpc>
                <a:spcPct val="95000"/>
              </a:lnSpc>
              <a:spcAft>
                <a:spcPts val="600"/>
              </a:spcAft>
              <a:buFont typeface="+mj-lt"/>
              <a:buAutoNum type="arabicPeriod"/>
            </a:pPr>
            <a:r>
              <a:rPr lang="en-US" sz="2000" b="1" dirty="0"/>
              <a:t>Define </a:t>
            </a:r>
            <a:r>
              <a:rPr lang="en-US" sz="2000" b="1" i="1" dirty="0"/>
              <a:t>stress</a:t>
            </a:r>
            <a:r>
              <a:rPr lang="en-US" sz="2000" b="1" dirty="0"/>
              <a:t> </a:t>
            </a:r>
            <a:r>
              <a:rPr lang="en-US" sz="2000" dirty="0"/>
              <a:t>and describe its effects on the brain and body.</a:t>
            </a:r>
          </a:p>
          <a:p>
            <a:pPr marL="514350" lvl="0" indent="-514350">
              <a:lnSpc>
                <a:spcPct val="95000"/>
              </a:lnSpc>
              <a:spcAft>
                <a:spcPts val="600"/>
              </a:spcAft>
              <a:buFont typeface="+mj-lt"/>
              <a:buAutoNum type="arabicPeriod"/>
            </a:pPr>
            <a:r>
              <a:rPr lang="en-US" sz="2000" dirty="0"/>
              <a:t>Describe how stress </a:t>
            </a:r>
            <a:r>
              <a:rPr lang="en-US" sz="2000" b="1" dirty="0"/>
              <a:t>resilience</a:t>
            </a:r>
            <a:r>
              <a:rPr lang="en-US" sz="2000" dirty="0"/>
              <a:t> and </a:t>
            </a:r>
            <a:r>
              <a:rPr lang="en-US" sz="2000" b="1" dirty="0"/>
              <a:t>tolerance</a:t>
            </a:r>
            <a:r>
              <a:rPr lang="en-US" sz="2000" dirty="0"/>
              <a:t> affect your ability to perform under stress.</a:t>
            </a:r>
          </a:p>
          <a:p>
            <a:pPr marL="514350" indent="-514350">
              <a:lnSpc>
                <a:spcPct val="95000"/>
              </a:lnSpc>
              <a:spcAft>
                <a:spcPts val="600"/>
              </a:spcAft>
              <a:buFont typeface="+mj-lt"/>
              <a:buAutoNum type="arabicPeriod"/>
            </a:pPr>
            <a:r>
              <a:rPr lang="en-US" sz="2000" dirty="0"/>
              <a:t>Apply tools for recognizing, checking and controlling the </a:t>
            </a:r>
            <a:r>
              <a:rPr lang="en-US" sz="2000" b="1" dirty="0"/>
              <a:t>effects of stress </a:t>
            </a:r>
            <a:r>
              <a:rPr lang="en-US" sz="2000" dirty="0"/>
              <a:t>for yourself and others.</a:t>
            </a:r>
          </a:p>
          <a:p>
            <a:pPr marL="514350" indent="-514350">
              <a:lnSpc>
                <a:spcPct val="95000"/>
              </a:lnSpc>
              <a:spcAft>
                <a:spcPts val="600"/>
              </a:spcAft>
              <a:buFont typeface="+mj-lt"/>
              <a:buAutoNum type="arabicPeriod"/>
            </a:pPr>
            <a:r>
              <a:rPr lang="en-US" sz="2000" dirty="0"/>
              <a:t>Contrast </a:t>
            </a:r>
            <a:r>
              <a:rPr lang="en-US" sz="2000" b="1" dirty="0"/>
              <a:t>rational and intuitive decision-making </a:t>
            </a:r>
            <a:r>
              <a:rPr lang="en-US" sz="2000" dirty="0"/>
              <a:t>methods and their applications.</a:t>
            </a:r>
          </a:p>
        </p:txBody>
      </p:sp>
      <p:sp>
        <p:nvSpPr>
          <p:cNvPr id="4" name="Content Placeholder 3"/>
          <p:cNvSpPr>
            <a:spLocks noGrp="1"/>
          </p:cNvSpPr>
          <p:nvPr>
            <p:ph sz="half" idx="2"/>
          </p:nvPr>
        </p:nvSpPr>
        <p:spPr>
          <a:xfrm>
            <a:off x="4648200" y="2021305"/>
            <a:ext cx="4038600" cy="4104859"/>
          </a:xfrm>
        </p:spPr>
        <p:txBody>
          <a:bodyPr>
            <a:normAutofit fontScale="70000" lnSpcReduction="20000"/>
          </a:bodyPr>
          <a:lstStyle/>
          <a:p>
            <a:pPr marL="514350" indent="-514350">
              <a:lnSpc>
                <a:spcPct val="115000"/>
              </a:lnSpc>
              <a:spcAft>
                <a:spcPts val="600"/>
              </a:spcAft>
              <a:buFont typeface="+mj-lt"/>
              <a:buAutoNum type="arabicPeriod" startAt="5"/>
            </a:pPr>
            <a:r>
              <a:rPr lang="en-US" dirty="0"/>
              <a:t>Discuss </a:t>
            </a:r>
            <a:r>
              <a:rPr lang="en-US" b="1" dirty="0"/>
              <a:t>methods</a:t>
            </a:r>
            <a:r>
              <a:rPr lang="en-US" dirty="0"/>
              <a:t> that support effective </a:t>
            </a:r>
            <a:r>
              <a:rPr lang="en-US" b="1" dirty="0"/>
              <a:t>decision making </a:t>
            </a:r>
            <a:r>
              <a:rPr lang="en-US" dirty="0"/>
              <a:t>during crisis conditions.</a:t>
            </a:r>
          </a:p>
          <a:p>
            <a:pPr marL="514350" indent="-514350">
              <a:lnSpc>
                <a:spcPct val="115000"/>
              </a:lnSpc>
              <a:spcAft>
                <a:spcPts val="600"/>
              </a:spcAft>
              <a:buFont typeface="+mj-lt"/>
              <a:buAutoNum type="arabicPeriod" startAt="5"/>
            </a:pPr>
            <a:r>
              <a:rPr lang="en-US" dirty="0"/>
              <a:t>Describe the influences of </a:t>
            </a:r>
            <a:r>
              <a:rPr lang="en-US" b="1" dirty="0"/>
              <a:t>emotions</a:t>
            </a:r>
            <a:r>
              <a:rPr lang="en-US" dirty="0"/>
              <a:t> on leading during a crisis.</a:t>
            </a:r>
          </a:p>
          <a:p>
            <a:pPr marL="514350" lvl="0" indent="-514350">
              <a:lnSpc>
                <a:spcPct val="115000"/>
              </a:lnSpc>
              <a:spcAft>
                <a:spcPts val="600"/>
              </a:spcAft>
              <a:buFont typeface="+mj-lt"/>
              <a:buAutoNum type="arabicPeriod" startAt="5"/>
            </a:pPr>
            <a:r>
              <a:rPr lang="en-US" dirty="0"/>
              <a:t>In a simulated nuclear plant crisis event, </a:t>
            </a:r>
            <a:r>
              <a:rPr lang="en-US" b="1" dirty="0"/>
              <a:t>apply methods </a:t>
            </a:r>
            <a:r>
              <a:rPr lang="en-US" dirty="0"/>
              <a:t>for </a:t>
            </a:r>
            <a:r>
              <a:rPr lang="en-US" b="1" dirty="0"/>
              <a:t>decision making under stress </a:t>
            </a:r>
            <a:r>
              <a:rPr lang="en-US" dirty="0"/>
              <a:t>using the concepts and methods presented in this course.</a:t>
            </a:r>
          </a:p>
        </p:txBody>
      </p:sp>
      <p:sp>
        <p:nvSpPr>
          <p:cNvPr id="5" name="Slide Number Placeholder 4"/>
          <p:cNvSpPr>
            <a:spLocks noGrp="1"/>
          </p:cNvSpPr>
          <p:nvPr>
            <p:ph type="sldNum" sz="quarter" idx="4"/>
          </p:nvPr>
        </p:nvSpPr>
        <p:spPr/>
        <p:txBody>
          <a:bodyPr/>
          <a:lstStyle/>
          <a:p>
            <a:fld id="{EAE0D575-AF94-4223-AFCD-8DDEAB34B2DA}" type="slidenum">
              <a:rPr lang="en-US" smtClean="0">
                <a:solidFill>
                  <a:prstClr val="white"/>
                </a:solidFill>
              </a:rPr>
              <a:pPr/>
              <a:t>3</a:t>
            </a:fld>
            <a:endParaRPr lang="en-US" dirty="0">
              <a:solidFill>
                <a:prstClr val="white"/>
              </a:solidFill>
            </a:endParaRPr>
          </a:p>
        </p:txBody>
      </p:sp>
      <p:sp>
        <p:nvSpPr>
          <p:cNvPr id="6" name="Rounded Rectangle 5"/>
          <p:cNvSpPr/>
          <p:nvPr/>
        </p:nvSpPr>
        <p:spPr>
          <a:xfrm>
            <a:off x="4834021" y="6248395"/>
            <a:ext cx="4157579" cy="521293"/>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1: Learning Objectives</a:t>
            </a:r>
          </a:p>
        </p:txBody>
      </p:sp>
    </p:spTree>
    <p:extLst>
      <p:ext uri="{BB962C8B-B14F-4D97-AF65-F5344CB8AC3E}">
        <p14:creationId xmlns:p14="http://schemas.microsoft.com/office/powerpoint/2010/main" val="52132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additive="base">
                                        <p:cTn id="4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E0D575-AF94-4223-AFCD-8DDEAB34B2DA}" type="slidenum">
              <a:rPr lang="en-US" smtClean="0"/>
              <a:pPr/>
              <a:t>30</a:t>
            </a:fld>
            <a:endParaRPr lang="en-US" dirty="0"/>
          </a:p>
        </p:txBody>
      </p:sp>
      <p:sp>
        <p:nvSpPr>
          <p:cNvPr id="3" name="Title 2"/>
          <p:cNvSpPr>
            <a:spLocks noGrp="1"/>
          </p:cNvSpPr>
          <p:nvPr>
            <p:ph type="ctrTitle"/>
          </p:nvPr>
        </p:nvSpPr>
        <p:spPr/>
        <p:txBody>
          <a:bodyPr anchor="b" anchorCtr="0"/>
          <a:lstStyle/>
          <a:p>
            <a:r>
              <a:rPr lang="en-US" sz="4400" dirty="0"/>
              <a:t>Browns Ferry Tornadoes, April 2011 (Video 1)</a:t>
            </a:r>
          </a:p>
        </p:txBody>
      </p:sp>
      <p:sp>
        <p:nvSpPr>
          <p:cNvPr id="5" name="Rectangle 4">
            <a:hlinkClick r:id="rId2"/>
          </p:cNvPr>
          <p:cNvSpPr/>
          <p:nvPr/>
        </p:nvSpPr>
        <p:spPr>
          <a:xfrm>
            <a:off x="6669664" y="5746172"/>
            <a:ext cx="1729047" cy="407324"/>
          </a:xfrm>
          <a:prstGeom prst="rect">
            <a:avLst/>
          </a:prstGeom>
          <a:solidFill>
            <a:srgbClr val="802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60000"/>
                    <a:lumOff val="40000"/>
                  </a:schemeClr>
                </a:solidFill>
              </a:rPr>
              <a:t>Browser View</a:t>
            </a:r>
          </a:p>
        </p:txBody>
      </p:sp>
    </p:spTree>
    <p:extLst>
      <p:ext uri="{BB962C8B-B14F-4D97-AF65-F5344CB8AC3E}">
        <p14:creationId xmlns:p14="http://schemas.microsoft.com/office/powerpoint/2010/main" val="109253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 Training</a:t>
            </a:r>
          </a:p>
        </p:txBody>
      </p:sp>
      <p:pic>
        <p:nvPicPr>
          <p:cNvPr id="26626" name="Picture 2" descr="\\inpo.org\open\On-Going Programs\Evaluations\Emergency Response Development\ERTD2\DMUS 2\COURSE\03 Development\Pics\Used\iStock_000008302739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7297" y="876300"/>
            <a:ext cx="3314700" cy="5086300"/>
          </a:xfrm>
          <a:prstGeom prst="rect">
            <a:avLst/>
          </a:prstGeom>
          <a:noFill/>
          <a:ln w="152400">
            <a:noFill/>
          </a:ln>
          <a:effectLst>
            <a:glow rad="3048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EAE0D575-AF94-4223-AFCD-8DDEAB34B2DA}" type="slidenum">
              <a:rPr lang="en-US" smtClean="0"/>
              <a:pPr/>
              <a:t>31</a:t>
            </a:fld>
            <a:endParaRPr lang="en-US" dirty="0"/>
          </a:p>
        </p:txBody>
      </p:sp>
      <p:sp>
        <p:nvSpPr>
          <p:cNvPr id="8" name="Content Placeholder 2"/>
          <p:cNvSpPr txBox="1">
            <a:spLocks/>
          </p:cNvSpPr>
          <p:nvPr/>
        </p:nvSpPr>
        <p:spPr>
          <a:xfrm>
            <a:off x="457200" y="1600201"/>
            <a:ext cx="4038600" cy="4525963"/>
          </a:xfrm>
          <a:prstGeom prst="rect">
            <a:avLst/>
          </a:prstGeom>
        </p:spPr>
        <p:txBody>
          <a:bodyPr>
            <a:normAutofit/>
          </a:bodyPr>
          <a:lstStyle>
            <a:lvl1pPr marL="227013" indent="-227013" algn="l" defTabSz="914400" rtl="0" eaLnBrk="1" latinLnBrk="0" hangingPunct="1">
              <a:lnSpc>
                <a:spcPct val="85000"/>
              </a:lnSpc>
              <a:spcBef>
                <a:spcPts val="0"/>
              </a:spcBef>
              <a:spcAft>
                <a:spcPts val="1200"/>
              </a:spcAft>
              <a:buClr>
                <a:srgbClr val="752619"/>
              </a:buClr>
              <a:buFont typeface="Arial" pitchFamily="34" charset="0"/>
              <a:buChar char="•"/>
              <a:defRPr sz="3200" kern="1200">
                <a:solidFill>
                  <a:schemeClr val="tx1"/>
                </a:solidFill>
                <a:latin typeface="+mn-lt"/>
                <a:ea typeface="+mn-ea"/>
                <a:cs typeface="Arial" pitchFamily="34" charset="0"/>
              </a:defRPr>
            </a:lvl1pPr>
            <a:lvl2pPr marL="628650" indent="-284163" algn="l" defTabSz="914400" rtl="0" eaLnBrk="1" latinLnBrk="0" hangingPunct="1">
              <a:lnSpc>
                <a:spcPct val="85000"/>
              </a:lnSpc>
              <a:spcBef>
                <a:spcPts val="0"/>
              </a:spcBef>
              <a:spcAft>
                <a:spcPts val="1200"/>
              </a:spcAft>
              <a:buClr>
                <a:srgbClr val="752619"/>
              </a:buClr>
              <a:buFont typeface="Arial" pitchFamily="34" charset="0"/>
              <a:buChar char="–"/>
              <a:defRPr sz="2800" kern="1200">
                <a:solidFill>
                  <a:schemeClr val="tx1"/>
                </a:solidFill>
                <a:latin typeface="+mn-lt"/>
                <a:ea typeface="+mn-ea"/>
                <a:cs typeface="Arial" pitchFamily="34" charset="0"/>
              </a:defRPr>
            </a:lvl2pPr>
            <a:lvl3pPr marL="914400" indent="-227013" algn="l" defTabSz="914400" rtl="0" eaLnBrk="1" latinLnBrk="0" hangingPunct="1">
              <a:lnSpc>
                <a:spcPct val="85000"/>
              </a:lnSpc>
              <a:spcBef>
                <a:spcPts val="0"/>
              </a:spcBef>
              <a:spcAft>
                <a:spcPts val="1200"/>
              </a:spcAft>
              <a:buClr>
                <a:srgbClr val="752619"/>
              </a:buClr>
              <a:buFont typeface="Arial" pitchFamily="34" charset="0"/>
              <a:buChar char="•"/>
              <a:defRPr sz="2400" kern="1200">
                <a:solidFill>
                  <a:schemeClr val="tx1"/>
                </a:solidFill>
                <a:latin typeface="+mn-lt"/>
                <a:ea typeface="+mn-ea"/>
                <a:cs typeface="Arial" pitchFamily="34" charset="0"/>
              </a:defRPr>
            </a:lvl3pPr>
            <a:lvl4pPr marL="1200150" indent="-227013" algn="l" defTabSz="914400" rtl="0" eaLnBrk="1" latinLnBrk="0" hangingPunct="1">
              <a:lnSpc>
                <a:spcPct val="85000"/>
              </a:lnSpc>
              <a:spcBef>
                <a:spcPts val="0"/>
              </a:spcBef>
              <a:spcAft>
                <a:spcPts val="1200"/>
              </a:spcAft>
              <a:buClr>
                <a:srgbClr val="752619"/>
              </a:buClr>
              <a:buFont typeface="Arial" pitchFamily="34" charset="0"/>
              <a:buChar char="–"/>
              <a:defRPr sz="2000" kern="1200">
                <a:solidFill>
                  <a:schemeClr val="tx1"/>
                </a:solidFill>
                <a:latin typeface="+mn-lt"/>
                <a:ea typeface="+mn-ea"/>
                <a:cs typeface="Arial" pitchFamily="34" charset="0"/>
              </a:defRPr>
            </a:lvl4pPr>
            <a:lvl5pPr marL="1427163" indent="-168275" algn="l" defTabSz="914400" rtl="0" eaLnBrk="1" latinLnBrk="0" hangingPunct="1">
              <a:lnSpc>
                <a:spcPct val="85000"/>
              </a:lnSpc>
              <a:spcBef>
                <a:spcPts val="0"/>
              </a:spcBef>
              <a:spcAft>
                <a:spcPts val="1200"/>
              </a:spcAft>
              <a:buClr>
                <a:srgbClr val="752619"/>
              </a:buClr>
              <a:buFont typeface="Arial"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5400" i="1" dirty="0">
                <a:solidFill>
                  <a:schemeClr val="bg1"/>
                </a:solidFill>
              </a:rPr>
              <a:t>Getting in shape to prepare for a stressful event.</a:t>
            </a:r>
          </a:p>
        </p:txBody>
      </p:sp>
    </p:spTree>
    <p:extLst>
      <p:ext uri="{BB962C8B-B14F-4D97-AF65-F5344CB8AC3E}">
        <p14:creationId xmlns:p14="http://schemas.microsoft.com/office/powerpoint/2010/main" val="338820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woosh"/>
          <p:cNvSpPr/>
          <p:nvPr/>
        </p:nvSpPr>
        <p:spPr>
          <a:xfrm>
            <a:off x="4207269" y="2638957"/>
            <a:ext cx="3908393" cy="2812143"/>
          </a:xfrm>
          <a:custGeom>
            <a:avLst/>
            <a:gdLst>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509 h 2560572"/>
              <a:gd name="connsiteX1" fmla="*/ 2338251 w 4715691"/>
              <a:gd name="connsiteY1" fmla="*/ 252 h 2560572"/>
              <a:gd name="connsiteX2" fmla="*/ 4715691 w 4715691"/>
              <a:gd name="connsiteY2" fmla="*/ 2560572 h 2560572"/>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77439 w 4715691"/>
              <a:gd name="connsiteY1" fmla="*/ 24 h 2560344"/>
              <a:gd name="connsiteX2" fmla="*/ 4715691 w 4715691"/>
              <a:gd name="connsiteY2" fmla="*/ 2560344 h 2560344"/>
              <a:gd name="connsiteX0" fmla="*/ 164654 w 4880345"/>
              <a:gd name="connsiteY0" fmla="*/ 2547281 h 2717804"/>
              <a:gd name="connsiteX1" fmla="*/ 179460 w 4880345"/>
              <a:gd name="connsiteY1" fmla="*/ 2523733 h 2717804"/>
              <a:gd name="connsiteX2" fmla="*/ 2542093 w 4880345"/>
              <a:gd name="connsiteY2" fmla="*/ 24 h 2717804"/>
              <a:gd name="connsiteX3" fmla="*/ 4880345 w 4880345"/>
              <a:gd name="connsiteY3" fmla="*/ 2560344 h 2717804"/>
              <a:gd name="connsiteX0" fmla="*/ 164654 w 4880345"/>
              <a:gd name="connsiteY0" fmla="*/ 2547281 h 2717804"/>
              <a:gd name="connsiteX1" fmla="*/ 179460 w 4880345"/>
              <a:gd name="connsiteY1" fmla="*/ 2523733 h 2717804"/>
              <a:gd name="connsiteX2" fmla="*/ 2542093 w 4880345"/>
              <a:gd name="connsiteY2" fmla="*/ 24 h 2717804"/>
              <a:gd name="connsiteX3" fmla="*/ 4880345 w 4880345"/>
              <a:gd name="connsiteY3" fmla="*/ 2560344 h 2717804"/>
              <a:gd name="connsiteX0" fmla="*/ 13618 w 4729309"/>
              <a:gd name="connsiteY0" fmla="*/ 2547281 h 2560344"/>
              <a:gd name="connsiteX1" fmla="*/ 28424 w 4729309"/>
              <a:gd name="connsiteY1" fmla="*/ 2523733 h 2560344"/>
              <a:gd name="connsiteX2" fmla="*/ 2391057 w 4729309"/>
              <a:gd name="connsiteY2" fmla="*/ 24 h 2560344"/>
              <a:gd name="connsiteX3" fmla="*/ 4729309 w 4729309"/>
              <a:gd name="connsiteY3" fmla="*/ 2560344 h 2560344"/>
              <a:gd name="connsiteX0" fmla="*/ 0 w 4748678"/>
              <a:gd name="connsiteY0" fmla="*/ 2283631 h 2560344"/>
              <a:gd name="connsiteX1" fmla="*/ 47793 w 4748678"/>
              <a:gd name="connsiteY1" fmla="*/ 2523733 h 2560344"/>
              <a:gd name="connsiteX2" fmla="*/ 2410426 w 4748678"/>
              <a:gd name="connsiteY2" fmla="*/ 24 h 2560344"/>
              <a:gd name="connsiteX3" fmla="*/ 4748678 w 4748678"/>
              <a:gd name="connsiteY3" fmla="*/ 2560344 h 2560344"/>
              <a:gd name="connsiteX0" fmla="*/ 4666941 w 4701368"/>
              <a:gd name="connsiteY0" fmla="*/ 2220693 h 2560344"/>
              <a:gd name="connsiteX1" fmla="*/ 483 w 4701368"/>
              <a:gd name="connsiteY1" fmla="*/ 2523733 h 2560344"/>
              <a:gd name="connsiteX2" fmla="*/ 2363116 w 4701368"/>
              <a:gd name="connsiteY2" fmla="*/ 24 h 2560344"/>
              <a:gd name="connsiteX3" fmla="*/ 4701368 w 4701368"/>
              <a:gd name="connsiteY3" fmla="*/ 2560344 h 2560344"/>
              <a:gd name="connsiteX0" fmla="*/ 4666458 w 4700885"/>
              <a:gd name="connsiteY0" fmla="*/ 2220693 h 2677568"/>
              <a:gd name="connsiteX1" fmla="*/ 2446989 w 4700885"/>
              <a:gd name="connsiteY1" fmla="*/ 2380088 h 2677568"/>
              <a:gd name="connsiteX2" fmla="*/ 0 w 4700885"/>
              <a:gd name="connsiteY2" fmla="*/ 2523733 h 2677568"/>
              <a:gd name="connsiteX3" fmla="*/ 2362633 w 4700885"/>
              <a:gd name="connsiteY3" fmla="*/ 24 h 2677568"/>
              <a:gd name="connsiteX4" fmla="*/ 4700885 w 4700885"/>
              <a:gd name="connsiteY4" fmla="*/ 2560344 h 2677568"/>
              <a:gd name="connsiteX0" fmla="*/ 4666458 w 4700885"/>
              <a:gd name="connsiteY0" fmla="*/ 2861597 h 3201248"/>
              <a:gd name="connsiteX1" fmla="*/ 2425990 w 4700885"/>
              <a:gd name="connsiteY1" fmla="*/ 0 h 3201248"/>
              <a:gd name="connsiteX2" fmla="*/ 0 w 4700885"/>
              <a:gd name="connsiteY2" fmla="*/ 3164637 h 3201248"/>
              <a:gd name="connsiteX3" fmla="*/ 2362633 w 4700885"/>
              <a:gd name="connsiteY3" fmla="*/ 640928 h 3201248"/>
              <a:gd name="connsiteX4" fmla="*/ 4700885 w 4700885"/>
              <a:gd name="connsiteY4" fmla="*/ 3201248 h 3201248"/>
              <a:gd name="connsiteX0" fmla="*/ 4889494 w 4923921"/>
              <a:gd name="connsiteY0" fmla="*/ 2937122 h 3276773"/>
              <a:gd name="connsiteX1" fmla="*/ 391646 w 4923921"/>
              <a:gd name="connsiteY1" fmla="*/ 0 h 3276773"/>
              <a:gd name="connsiteX2" fmla="*/ 223036 w 4923921"/>
              <a:gd name="connsiteY2" fmla="*/ 3240162 h 3276773"/>
              <a:gd name="connsiteX3" fmla="*/ 2585669 w 4923921"/>
              <a:gd name="connsiteY3" fmla="*/ 716453 h 3276773"/>
              <a:gd name="connsiteX4" fmla="*/ 4923921 w 4923921"/>
              <a:gd name="connsiteY4" fmla="*/ 3276773 h 3276773"/>
              <a:gd name="connsiteX0" fmla="*/ 4666458 w 4700885"/>
              <a:gd name="connsiteY0" fmla="*/ 2937122 h 3290744"/>
              <a:gd name="connsiteX1" fmla="*/ 168610 w 4700885"/>
              <a:gd name="connsiteY1" fmla="*/ 0 h 3290744"/>
              <a:gd name="connsiteX2" fmla="*/ 0 w 4700885"/>
              <a:gd name="connsiteY2" fmla="*/ 3240162 h 3290744"/>
              <a:gd name="connsiteX3" fmla="*/ 2362633 w 4700885"/>
              <a:gd name="connsiteY3" fmla="*/ 716453 h 3290744"/>
              <a:gd name="connsiteX4" fmla="*/ 4700885 w 4700885"/>
              <a:gd name="connsiteY4" fmla="*/ 3276773 h 3290744"/>
              <a:gd name="connsiteX0" fmla="*/ 4666458 w 4700885"/>
              <a:gd name="connsiteY0" fmla="*/ 2937122 h 3290744"/>
              <a:gd name="connsiteX1" fmla="*/ 2835468 w 4700885"/>
              <a:gd name="connsiteY1" fmla="*/ 1724483 h 3290744"/>
              <a:gd name="connsiteX2" fmla="*/ 168610 w 4700885"/>
              <a:gd name="connsiteY2" fmla="*/ 0 h 3290744"/>
              <a:gd name="connsiteX3" fmla="*/ 0 w 4700885"/>
              <a:gd name="connsiteY3" fmla="*/ 3240162 h 3290744"/>
              <a:gd name="connsiteX4" fmla="*/ 2362633 w 4700885"/>
              <a:gd name="connsiteY4" fmla="*/ 716453 h 3290744"/>
              <a:gd name="connsiteX5" fmla="*/ 4700885 w 4700885"/>
              <a:gd name="connsiteY5" fmla="*/ 3276773 h 3290744"/>
              <a:gd name="connsiteX0" fmla="*/ 4666458 w 4700885"/>
              <a:gd name="connsiteY0" fmla="*/ 2937122 h 3290744"/>
              <a:gd name="connsiteX1" fmla="*/ 4672871 w 4700885"/>
              <a:gd name="connsiteY1" fmla="*/ 0 h 3290744"/>
              <a:gd name="connsiteX2" fmla="*/ 168610 w 4700885"/>
              <a:gd name="connsiteY2" fmla="*/ 0 h 3290744"/>
              <a:gd name="connsiteX3" fmla="*/ 0 w 4700885"/>
              <a:gd name="connsiteY3" fmla="*/ 3240162 h 3290744"/>
              <a:gd name="connsiteX4" fmla="*/ 2362633 w 4700885"/>
              <a:gd name="connsiteY4" fmla="*/ 716453 h 3290744"/>
              <a:gd name="connsiteX5" fmla="*/ 4700885 w 4700885"/>
              <a:gd name="connsiteY5" fmla="*/ 3276773 h 3290744"/>
              <a:gd name="connsiteX0" fmla="*/ 4678024 w 4712451"/>
              <a:gd name="connsiteY0" fmla="*/ 2937122 h 3290744"/>
              <a:gd name="connsiteX1" fmla="*/ 4684437 w 4712451"/>
              <a:gd name="connsiteY1" fmla="*/ 0 h 3290744"/>
              <a:gd name="connsiteX2" fmla="*/ 43684 w 4712451"/>
              <a:gd name="connsiteY2" fmla="*/ 0 h 3290744"/>
              <a:gd name="connsiteX3" fmla="*/ 11566 w 4712451"/>
              <a:gd name="connsiteY3" fmla="*/ 3240162 h 3290744"/>
              <a:gd name="connsiteX4" fmla="*/ 2374199 w 4712451"/>
              <a:gd name="connsiteY4" fmla="*/ 716453 h 3290744"/>
              <a:gd name="connsiteX5" fmla="*/ 4712451 w 4712451"/>
              <a:gd name="connsiteY5" fmla="*/ 3276773 h 3290744"/>
              <a:gd name="connsiteX0" fmla="*/ 4666458 w 4700885"/>
              <a:gd name="connsiteY0" fmla="*/ 2937122 h 3290744"/>
              <a:gd name="connsiteX1" fmla="*/ 4672871 w 4700885"/>
              <a:gd name="connsiteY1" fmla="*/ 0 h 3290744"/>
              <a:gd name="connsiteX2" fmla="*/ 32118 w 4700885"/>
              <a:gd name="connsiteY2" fmla="*/ 0 h 3290744"/>
              <a:gd name="connsiteX3" fmla="*/ 0 w 4700885"/>
              <a:gd name="connsiteY3" fmla="*/ 3240162 h 3290744"/>
              <a:gd name="connsiteX4" fmla="*/ 2362633 w 4700885"/>
              <a:gd name="connsiteY4" fmla="*/ 716453 h 3290744"/>
              <a:gd name="connsiteX5" fmla="*/ 4700885 w 4700885"/>
              <a:gd name="connsiteY5" fmla="*/ 3276773 h 3290744"/>
              <a:gd name="connsiteX0" fmla="*/ 4714866 w 4749293"/>
              <a:gd name="connsiteY0" fmla="*/ 2949709 h 3303067"/>
              <a:gd name="connsiteX1" fmla="*/ 4721279 w 4749293"/>
              <a:gd name="connsiteY1" fmla="*/ 12587 h 3303067"/>
              <a:gd name="connsiteX2" fmla="*/ 7030 w 4749293"/>
              <a:gd name="connsiteY2" fmla="*/ 0 h 3303067"/>
              <a:gd name="connsiteX3" fmla="*/ 48408 w 4749293"/>
              <a:gd name="connsiteY3" fmla="*/ 3252749 h 3303067"/>
              <a:gd name="connsiteX4" fmla="*/ 2411041 w 4749293"/>
              <a:gd name="connsiteY4" fmla="*/ 729040 h 3303067"/>
              <a:gd name="connsiteX5" fmla="*/ 4749293 w 4749293"/>
              <a:gd name="connsiteY5" fmla="*/ 3289360 h 3303067"/>
              <a:gd name="connsiteX0" fmla="*/ 4707838 w 4742265"/>
              <a:gd name="connsiteY0" fmla="*/ 2949709 h 3303066"/>
              <a:gd name="connsiteX1" fmla="*/ 4714251 w 4742265"/>
              <a:gd name="connsiteY1" fmla="*/ 12587 h 3303066"/>
              <a:gd name="connsiteX2" fmla="*/ 2 w 4742265"/>
              <a:gd name="connsiteY2" fmla="*/ 0 h 3303066"/>
              <a:gd name="connsiteX3" fmla="*/ 41380 w 4742265"/>
              <a:gd name="connsiteY3" fmla="*/ 3252749 h 3303066"/>
              <a:gd name="connsiteX4" fmla="*/ 2404013 w 4742265"/>
              <a:gd name="connsiteY4" fmla="*/ 729040 h 3303066"/>
              <a:gd name="connsiteX5" fmla="*/ 4742265 w 4742265"/>
              <a:gd name="connsiteY5" fmla="*/ 3289360 h 3303066"/>
              <a:gd name="connsiteX0" fmla="*/ 4707838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0" fmla="*/ 4707838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0" fmla="*/ 4707838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0" fmla="*/ 4707838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6" fmla="*/ 4707838 w 4742265"/>
              <a:gd name="connsiteY6" fmla="*/ 2949709 h 3289360"/>
              <a:gd name="connsiteX0" fmla="*/ 4732624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6" fmla="*/ 4732624 w 4742265"/>
              <a:gd name="connsiteY6" fmla="*/ 2949709 h 3289360"/>
              <a:gd name="connsiteX0" fmla="*/ 4732624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6" fmla="*/ 4732624 w 4742265"/>
              <a:gd name="connsiteY6" fmla="*/ 2949709 h 3289360"/>
              <a:gd name="connsiteX0" fmla="*/ 4732624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6" fmla="*/ 4732624 w 4742265"/>
              <a:gd name="connsiteY6" fmla="*/ 2949709 h 3289360"/>
              <a:gd name="connsiteX0" fmla="*/ 4732624 w 4733552"/>
              <a:gd name="connsiteY0" fmla="*/ 2949709 h 3269220"/>
              <a:gd name="connsiteX1" fmla="*/ 4714251 w 4733552"/>
              <a:gd name="connsiteY1" fmla="*/ 12587 h 3269220"/>
              <a:gd name="connsiteX2" fmla="*/ 2 w 4733552"/>
              <a:gd name="connsiteY2" fmla="*/ 0 h 3269220"/>
              <a:gd name="connsiteX3" fmla="*/ 41380 w 4733552"/>
              <a:gd name="connsiteY3" fmla="*/ 3252749 h 3269220"/>
              <a:gd name="connsiteX4" fmla="*/ 2404013 w 4733552"/>
              <a:gd name="connsiteY4" fmla="*/ 729040 h 3269220"/>
              <a:gd name="connsiteX5" fmla="*/ 4732630 w 4733552"/>
              <a:gd name="connsiteY5" fmla="*/ 3269220 h 3269220"/>
              <a:gd name="connsiteX6" fmla="*/ 4732624 w 4733552"/>
              <a:gd name="connsiteY6" fmla="*/ 2949709 h 3269220"/>
              <a:gd name="connsiteX0" fmla="*/ 5503430 w 5503439"/>
              <a:gd name="connsiteY0" fmla="*/ 3274826 h 3306876"/>
              <a:gd name="connsiteX1" fmla="*/ 4714251 w 5503439"/>
              <a:gd name="connsiteY1" fmla="*/ 12587 h 3306876"/>
              <a:gd name="connsiteX2" fmla="*/ 2 w 5503439"/>
              <a:gd name="connsiteY2" fmla="*/ 0 h 3306876"/>
              <a:gd name="connsiteX3" fmla="*/ 41380 w 5503439"/>
              <a:gd name="connsiteY3" fmla="*/ 3252749 h 3306876"/>
              <a:gd name="connsiteX4" fmla="*/ 2404013 w 5503439"/>
              <a:gd name="connsiteY4" fmla="*/ 729040 h 3306876"/>
              <a:gd name="connsiteX5" fmla="*/ 4732630 w 5503439"/>
              <a:gd name="connsiteY5" fmla="*/ 3269220 h 3306876"/>
              <a:gd name="connsiteX6" fmla="*/ 5503430 w 5503439"/>
              <a:gd name="connsiteY6" fmla="*/ 3274826 h 3306876"/>
              <a:gd name="connsiteX0" fmla="*/ 5503430 w 5503442"/>
              <a:gd name="connsiteY0" fmla="*/ 3274826 h 3319558"/>
              <a:gd name="connsiteX1" fmla="*/ 4714251 w 5503442"/>
              <a:gd name="connsiteY1" fmla="*/ 12587 h 3319558"/>
              <a:gd name="connsiteX2" fmla="*/ 2 w 5503442"/>
              <a:gd name="connsiteY2" fmla="*/ 0 h 3319558"/>
              <a:gd name="connsiteX3" fmla="*/ 41380 w 5503442"/>
              <a:gd name="connsiteY3" fmla="*/ 3252749 h 3319558"/>
              <a:gd name="connsiteX4" fmla="*/ 2404013 w 5503442"/>
              <a:gd name="connsiteY4" fmla="*/ 729040 h 3319558"/>
              <a:gd name="connsiteX5" fmla="*/ 4732630 w 5503442"/>
              <a:gd name="connsiteY5" fmla="*/ 3269220 h 3319558"/>
              <a:gd name="connsiteX6" fmla="*/ 5503430 w 5503442"/>
              <a:gd name="connsiteY6" fmla="*/ 3274826 h 3319558"/>
              <a:gd name="connsiteX0" fmla="*/ 5503430 w 5503434"/>
              <a:gd name="connsiteY0" fmla="*/ 3274826 h 3282555"/>
              <a:gd name="connsiteX1" fmla="*/ 4714251 w 5503434"/>
              <a:gd name="connsiteY1" fmla="*/ 12587 h 3282555"/>
              <a:gd name="connsiteX2" fmla="*/ 2 w 5503434"/>
              <a:gd name="connsiteY2" fmla="*/ 0 h 3282555"/>
              <a:gd name="connsiteX3" fmla="*/ 41380 w 5503434"/>
              <a:gd name="connsiteY3" fmla="*/ 3252749 h 3282555"/>
              <a:gd name="connsiteX4" fmla="*/ 2404013 w 5503434"/>
              <a:gd name="connsiteY4" fmla="*/ 729040 h 3282555"/>
              <a:gd name="connsiteX5" fmla="*/ 4732630 w 5503434"/>
              <a:gd name="connsiteY5" fmla="*/ 3269220 h 3282555"/>
              <a:gd name="connsiteX6" fmla="*/ 5503430 w 5503434"/>
              <a:gd name="connsiteY6" fmla="*/ 3274826 h 3282555"/>
              <a:gd name="connsiteX0" fmla="*/ 5503430 w 5503432"/>
              <a:gd name="connsiteY0" fmla="*/ 3274826 h 3282555"/>
              <a:gd name="connsiteX1" fmla="*/ 4280673 w 5503432"/>
              <a:gd name="connsiteY1" fmla="*/ 491631 h 3282555"/>
              <a:gd name="connsiteX2" fmla="*/ 2 w 5503432"/>
              <a:gd name="connsiteY2" fmla="*/ 0 h 3282555"/>
              <a:gd name="connsiteX3" fmla="*/ 41380 w 5503432"/>
              <a:gd name="connsiteY3" fmla="*/ 3252749 h 3282555"/>
              <a:gd name="connsiteX4" fmla="*/ 2404013 w 5503432"/>
              <a:gd name="connsiteY4" fmla="*/ 729040 h 3282555"/>
              <a:gd name="connsiteX5" fmla="*/ 4732630 w 5503432"/>
              <a:gd name="connsiteY5" fmla="*/ 3269220 h 3282555"/>
              <a:gd name="connsiteX6" fmla="*/ 5503430 w 5503432"/>
              <a:gd name="connsiteY6" fmla="*/ 3274826 h 3282555"/>
              <a:gd name="connsiteX0" fmla="*/ 5462051 w 5462053"/>
              <a:gd name="connsiteY0" fmla="*/ 2808731 h 2816460"/>
              <a:gd name="connsiteX1" fmla="*/ 4239294 w 5462053"/>
              <a:gd name="connsiteY1" fmla="*/ 25536 h 2816460"/>
              <a:gd name="connsiteX2" fmla="*/ 836619 w 5462053"/>
              <a:gd name="connsiteY2" fmla="*/ 0 h 2816460"/>
              <a:gd name="connsiteX3" fmla="*/ 1 w 5462053"/>
              <a:gd name="connsiteY3" fmla="*/ 2786654 h 2816460"/>
              <a:gd name="connsiteX4" fmla="*/ 2362634 w 5462053"/>
              <a:gd name="connsiteY4" fmla="*/ 262945 h 2816460"/>
              <a:gd name="connsiteX5" fmla="*/ 4691251 w 5462053"/>
              <a:gd name="connsiteY5" fmla="*/ 2803125 h 2816460"/>
              <a:gd name="connsiteX6" fmla="*/ 5462051 w 5462053"/>
              <a:gd name="connsiteY6" fmla="*/ 2808731 h 2816460"/>
              <a:gd name="connsiteX0" fmla="*/ 5364497 w 5364500"/>
              <a:gd name="connsiteY0" fmla="*/ 2821678 h 2828183"/>
              <a:gd name="connsiteX1" fmla="*/ 4239294 w 5364500"/>
              <a:gd name="connsiteY1" fmla="*/ 25536 h 2828183"/>
              <a:gd name="connsiteX2" fmla="*/ 836619 w 5364500"/>
              <a:gd name="connsiteY2" fmla="*/ 0 h 2828183"/>
              <a:gd name="connsiteX3" fmla="*/ 1 w 5364500"/>
              <a:gd name="connsiteY3" fmla="*/ 2786654 h 2828183"/>
              <a:gd name="connsiteX4" fmla="*/ 2362634 w 5364500"/>
              <a:gd name="connsiteY4" fmla="*/ 262945 h 2828183"/>
              <a:gd name="connsiteX5" fmla="*/ 4691251 w 5364500"/>
              <a:gd name="connsiteY5" fmla="*/ 2803125 h 2828183"/>
              <a:gd name="connsiteX6" fmla="*/ 5364497 w 5364500"/>
              <a:gd name="connsiteY6" fmla="*/ 2821678 h 2828183"/>
              <a:gd name="connsiteX0" fmla="*/ 5364497 w 5364500"/>
              <a:gd name="connsiteY0" fmla="*/ 2821678 h 2828183"/>
              <a:gd name="connsiteX1" fmla="*/ 4239294 w 5364500"/>
              <a:gd name="connsiteY1" fmla="*/ 25536 h 2828183"/>
              <a:gd name="connsiteX2" fmla="*/ 836619 w 5364500"/>
              <a:gd name="connsiteY2" fmla="*/ 0 h 2828183"/>
              <a:gd name="connsiteX3" fmla="*/ 1 w 5364500"/>
              <a:gd name="connsiteY3" fmla="*/ 2786654 h 2828183"/>
              <a:gd name="connsiteX4" fmla="*/ 2358598 w 5364500"/>
              <a:gd name="connsiteY4" fmla="*/ 238842 h 2828183"/>
              <a:gd name="connsiteX5" fmla="*/ 4691251 w 5364500"/>
              <a:gd name="connsiteY5" fmla="*/ 2803125 h 2828183"/>
              <a:gd name="connsiteX6" fmla="*/ 5364497 w 5364500"/>
              <a:gd name="connsiteY6" fmla="*/ 2821678 h 2828183"/>
              <a:gd name="connsiteX0" fmla="*/ 5421001 w 5421003"/>
              <a:gd name="connsiteY0" fmla="*/ 2821678 h 2828183"/>
              <a:gd name="connsiteX1" fmla="*/ 4239294 w 5421003"/>
              <a:gd name="connsiteY1" fmla="*/ 25536 h 2828183"/>
              <a:gd name="connsiteX2" fmla="*/ 836619 w 5421003"/>
              <a:gd name="connsiteY2" fmla="*/ 0 h 2828183"/>
              <a:gd name="connsiteX3" fmla="*/ 1 w 5421003"/>
              <a:gd name="connsiteY3" fmla="*/ 2786654 h 2828183"/>
              <a:gd name="connsiteX4" fmla="*/ 2358598 w 5421003"/>
              <a:gd name="connsiteY4" fmla="*/ 238842 h 2828183"/>
              <a:gd name="connsiteX5" fmla="*/ 4691251 w 5421003"/>
              <a:gd name="connsiteY5" fmla="*/ 2803125 h 2828183"/>
              <a:gd name="connsiteX6" fmla="*/ 5421001 w 5421003"/>
              <a:gd name="connsiteY6" fmla="*/ 2821678 h 2828183"/>
              <a:gd name="connsiteX0" fmla="*/ 5525658 w 5525660"/>
              <a:gd name="connsiteY0" fmla="*/ 2821678 h 2828183"/>
              <a:gd name="connsiteX1" fmla="*/ 4239294 w 5525660"/>
              <a:gd name="connsiteY1" fmla="*/ 25536 h 2828183"/>
              <a:gd name="connsiteX2" fmla="*/ 836619 w 5525660"/>
              <a:gd name="connsiteY2" fmla="*/ 0 h 2828183"/>
              <a:gd name="connsiteX3" fmla="*/ 1 w 5525660"/>
              <a:gd name="connsiteY3" fmla="*/ 2786654 h 2828183"/>
              <a:gd name="connsiteX4" fmla="*/ 2358598 w 5525660"/>
              <a:gd name="connsiteY4" fmla="*/ 238842 h 2828183"/>
              <a:gd name="connsiteX5" fmla="*/ 4691251 w 5525660"/>
              <a:gd name="connsiteY5" fmla="*/ 2803125 h 2828183"/>
              <a:gd name="connsiteX6" fmla="*/ 5525658 w 5525660"/>
              <a:gd name="connsiteY6" fmla="*/ 2821678 h 2828183"/>
              <a:gd name="connsiteX0" fmla="*/ 5525658 w 5525658"/>
              <a:gd name="connsiteY0" fmla="*/ 2821678 h 2828183"/>
              <a:gd name="connsiteX1" fmla="*/ 4239294 w 5525658"/>
              <a:gd name="connsiteY1" fmla="*/ 25536 h 2828183"/>
              <a:gd name="connsiteX2" fmla="*/ 836619 w 5525658"/>
              <a:gd name="connsiteY2" fmla="*/ 0 h 2828183"/>
              <a:gd name="connsiteX3" fmla="*/ 1 w 5525658"/>
              <a:gd name="connsiteY3" fmla="*/ 2786654 h 2828183"/>
              <a:gd name="connsiteX4" fmla="*/ 2358598 w 5525658"/>
              <a:gd name="connsiteY4" fmla="*/ 238842 h 2828183"/>
              <a:gd name="connsiteX5" fmla="*/ 4691251 w 5525658"/>
              <a:gd name="connsiteY5" fmla="*/ 2803125 h 2828183"/>
              <a:gd name="connsiteX6" fmla="*/ 5525658 w 5525658"/>
              <a:gd name="connsiteY6" fmla="*/ 2821678 h 2828183"/>
              <a:gd name="connsiteX0" fmla="*/ 5538741 w 5538741"/>
              <a:gd name="connsiteY0" fmla="*/ 2790427 h 2803125"/>
              <a:gd name="connsiteX1" fmla="*/ 4239294 w 5538741"/>
              <a:gd name="connsiteY1" fmla="*/ 25536 h 2803125"/>
              <a:gd name="connsiteX2" fmla="*/ 836619 w 5538741"/>
              <a:gd name="connsiteY2" fmla="*/ 0 h 2803125"/>
              <a:gd name="connsiteX3" fmla="*/ 1 w 5538741"/>
              <a:gd name="connsiteY3" fmla="*/ 2786654 h 2803125"/>
              <a:gd name="connsiteX4" fmla="*/ 2358598 w 5538741"/>
              <a:gd name="connsiteY4" fmla="*/ 238842 h 2803125"/>
              <a:gd name="connsiteX5" fmla="*/ 4691251 w 5538741"/>
              <a:gd name="connsiteY5" fmla="*/ 2803125 h 2803125"/>
              <a:gd name="connsiteX6" fmla="*/ 5538741 w 5538741"/>
              <a:gd name="connsiteY6" fmla="*/ 2790427 h 2803125"/>
              <a:gd name="connsiteX0" fmla="*/ 4753643 w 4753643"/>
              <a:gd name="connsiteY0" fmla="*/ 2833003 h 2845701"/>
              <a:gd name="connsiteX1" fmla="*/ 3454196 w 4753643"/>
              <a:gd name="connsiteY1" fmla="*/ 68112 h 2845701"/>
              <a:gd name="connsiteX2" fmla="*/ 51521 w 4753643"/>
              <a:gd name="connsiteY2" fmla="*/ 42576 h 2845701"/>
              <a:gd name="connsiteX3" fmla="*/ 1573500 w 4753643"/>
              <a:gd name="connsiteY3" fmla="*/ 281418 h 2845701"/>
              <a:gd name="connsiteX4" fmla="*/ 3906153 w 4753643"/>
              <a:gd name="connsiteY4" fmla="*/ 2845701 h 2845701"/>
              <a:gd name="connsiteX5" fmla="*/ 4753643 w 4753643"/>
              <a:gd name="connsiteY5" fmla="*/ 2833003 h 2845701"/>
              <a:gd name="connsiteX0" fmla="*/ 3571785 w 3571785"/>
              <a:gd name="connsiteY0" fmla="*/ 2825589 h 2838287"/>
              <a:gd name="connsiteX1" fmla="*/ 2272338 w 3571785"/>
              <a:gd name="connsiteY1" fmla="*/ 60698 h 2838287"/>
              <a:gd name="connsiteX2" fmla="*/ 333941 w 3571785"/>
              <a:gd name="connsiteY2" fmla="*/ 51062 h 2838287"/>
              <a:gd name="connsiteX3" fmla="*/ 391642 w 3571785"/>
              <a:gd name="connsiteY3" fmla="*/ 274004 h 2838287"/>
              <a:gd name="connsiteX4" fmla="*/ 2724295 w 3571785"/>
              <a:gd name="connsiteY4" fmla="*/ 2838287 h 2838287"/>
              <a:gd name="connsiteX5" fmla="*/ 3571785 w 3571785"/>
              <a:gd name="connsiteY5" fmla="*/ 2825589 h 2838287"/>
              <a:gd name="connsiteX0" fmla="*/ 3486512 w 3486512"/>
              <a:gd name="connsiteY0" fmla="*/ 2789633 h 2802331"/>
              <a:gd name="connsiteX1" fmla="*/ 2187065 w 3486512"/>
              <a:gd name="connsiteY1" fmla="*/ 24742 h 2802331"/>
              <a:gd name="connsiteX2" fmla="*/ 248668 w 3486512"/>
              <a:gd name="connsiteY2" fmla="*/ 15106 h 2802331"/>
              <a:gd name="connsiteX3" fmla="*/ 306369 w 3486512"/>
              <a:gd name="connsiteY3" fmla="*/ 238048 h 2802331"/>
              <a:gd name="connsiteX4" fmla="*/ 2639022 w 3486512"/>
              <a:gd name="connsiteY4" fmla="*/ 2802331 h 2802331"/>
              <a:gd name="connsiteX5" fmla="*/ 3486512 w 3486512"/>
              <a:gd name="connsiteY5" fmla="*/ 2789633 h 2802331"/>
              <a:gd name="connsiteX0" fmla="*/ 3243153 w 3243153"/>
              <a:gd name="connsiteY0" fmla="*/ 2774527 h 2787225"/>
              <a:gd name="connsiteX1" fmla="*/ 1943706 w 3243153"/>
              <a:gd name="connsiteY1" fmla="*/ 9636 h 2787225"/>
              <a:gd name="connsiteX2" fmla="*/ 5309 w 3243153"/>
              <a:gd name="connsiteY2" fmla="*/ 0 h 2787225"/>
              <a:gd name="connsiteX3" fmla="*/ 63010 w 3243153"/>
              <a:gd name="connsiteY3" fmla="*/ 222942 h 2787225"/>
              <a:gd name="connsiteX4" fmla="*/ 2395663 w 3243153"/>
              <a:gd name="connsiteY4" fmla="*/ 2787225 h 2787225"/>
              <a:gd name="connsiteX5" fmla="*/ 3243153 w 3243153"/>
              <a:gd name="connsiteY5" fmla="*/ 2774527 h 2787225"/>
              <a:gd name="connsiteX0" fmla="*/ 3243153 w 3243153"/>
              <a:gd name="connsiteY0" fmla="*/ 2774527 h 2787225"/>
              <a:gd name="connsiteX1" fmla="*/ 1943706 w 3243153"/>
              <a:gd name="connsiteY1" fmla="*/ 9636 h 2787225"/>
              <a:gd name="connsiteX2" fmla="*/ 5309 w 3243153"/>
              <a:gd name="connsiteY2" fmla="*/ 0 h 2787225"/>
              <a:gd name="connsiteX3" fmla="*/ 63010 w 3243153"/>
              <a:gd name="connsiteY3" fmla="*/ 233995 h 2787225"/>
              <a:gd name="connsiteX4" fmla="*/ 2395663 w 3243153"/>
              <a:gd name="connsiteY4" fmla="*/ 2787225 h 2787225"/>
              <a:gd name="connsiteX5" fmla="*/ 3243153 w 3243153"/>
              <a:gd name="connsiteY5" fmla="*/ 2774527 h 2787225"/>
              <a:gd name="connsiteX0" fmla="*/ 3243153 w 3243153"/>
              <a:gd name="connsiteY0" fmla="*/ 2774527 h 2787225"/>
              <a:gd name="connsiteX1" fmla="*/ 1943706 w 3243153"/>
              <a:gd name="connsiteY1" fmla="*/ 9636 h 2787225"/>
              <a:gd name="connsiteX2" fmla="*/ 5309 w 3243153"/>
              <a:gd name="connsiteY2" fmla="*/ 0 h 2787225"/>
              <a:gd name="connsiteX3" fmla="*/ 63010 w 3243153"/>
              <a:gd name="connsiteY3" fmla="*/ 233995 h 2787225"/>
              <a:gd name="connsiteX4" fmla="*/ 2395663 w 3243153"/>
              <a:gd name="connsiteY4" fmla="*/ 2787225 h 2787225"/>
              <a:gd name="connsiteX5" fmla="*/ 3243153 w 3243153"/>
              <a:gd name="connsiteY5" fmla="*/ 2774527 h 278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3153" h="2787225">
                <a:moveTo>
                  <a:pt x="3243153" y="2774527"/>
                </a:moveTo>
                <a:cubicBezTo>
                  <a:pt x="2761254" y="1811112"/>
                  <a:pt x="1941568" y="988677"/>
                  <a:pt x="1943706" y="9636"/>
                </a:cubicBezTo>
                <a:lnTo>
                  <a:pt x="5309" y="0"/>
                </a:lnTo>
                <a:cubicBezTo>
                  <a:pt x="-15284" y="146851"/>
                  <a:pt x="28299" y="88950"/>
                  <a:pt x="63010" y="233995"/>
                </a:cubicBezTo>
                <a:cubicBezTo>
                  <a:pt x="993737" y="273181"/>
                  <a:pt x="1250486" y="2613054"/>
                  <a:pt x="2395663" y="2787225"/>
                </a:cubicBezTo>
                <a:cubicBezTo>
                  <a:pt x="2565881" y="2766076"/>
                  <a:pt x="3147608" y="2801429"/>
                  <a:pt x="3243153" y="2774527"/>
                </a:cubicBezTo>
                <a:close/>
              </a:path>
            </a:pathLst>
          </a:custGeom>
          <a:solidFill>
            <a:schemeClr val="accent3">
              <a:lumMod val="40000"/>
              <a:lumOff val="60000"/>
            </a:schemeClr>
          </a:solidFill>
          <a:ln w="19050">
            <a:solidFill>
              <a:srgbClr val="E3AB7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vert="horz" lIns="91440" tIns="45720" rIns="91440" bIns="45720" rtlCol="0" anchor="t" anchorCtr="0">
            <a:normAutofit fontScale="90000"/>
          </a:bodyPr>
          <a:lstStyle/>
          <a:p>
            <a:r>
              <a:rPr lang="en-US" dirty="0"/>
              <a:t>Stress Training</a:t>
            </a:r>
            <a:br>
              <a:rPr lang="en-US" dirty="0"/>
            </a:br>
            <a:r>
              <a:rPr lang="en-US" dirty="0"/>
              <a:t>Tolerance and Resilience</a:t>
            </a:r>
          </a:p>
        </p:txBody>
      </p:sp>
      <p:cxnSp>
        <p:nvCxnSpPr>
          <p:cNvPr id="9" name="Straight Connector 8"/>
          <p:cNvCxnSpPr/>
          <p:nvPr/>
        </p:nvCxnSpPr>
        <p:spPr>
          <a:xfrm flipH="1">
            <a:off x="1077784" y="2015255"/>
            <a:ext cx="0" cy="3654909"/>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77783" y="5670164"/>
            <a:ext cx="7223760"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45622" y="3585657"/>
            <a:ext cx="1683572" cy="446739"/>
          </a:xfrm>
          <a:prstGeom prst="rect">
            <a:avLst/>
          </a:prstGeom>
          <a:noFill/>
        </p:spPr>
        <p:txBody>
          <a:bodyPr wrap="none" rtlCol="0">
            <a:spAutoFit/>
          </a:bodyPr>
          <a:lstStyle/>
          <a:p>
            <a:r>
              <a:rPr lang="en-US" dirty="0"/>
              <a:t>Performance</a:t>
            </a:r>
          </a:p>
        </p:txBody>
      </p:sp>
      <p:grpSp>
        <p:nvGrpSpPr>
          <p:cNvPr id="28" name="Group 27"/>
          <p:cNvGrpSpPr/>
          <p:nvPr/>
        </p:nvGrpSpPr>
        <p:grpSpPr>
          <a:xfrm>
            <a:off x="1390941" y="2178780"/>
            <a:ext cx="6789246" cy="3347869"/>
            <a:chOff x="1814022" y="2178780"/>
            <a:chExt cx="6814411" cy="3347869"/>
          </a:xfrm>
        </p:grpSpPr>
        <p:sp>
          <p:nvSpPr>
            <p:cNvPr id="7" name="Freeform 6"/>
            <p:cNvSpPr/>
            <p:nvPr/>
          </p:nvSpPr>
          <p:spPr>
            <a:xfrm>
              <a:off x="1814022" y="2178780"/>
              <a:ext cx="6814411" cy="3347869"/>
            </a:xfrm>
            <a:custGeom>
              <a:avLst/>
              <a:gdLst>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509 h 2560572"/>
                <a:gd name="connsiteX1" fmla="*/ 2338251 w 4715691"/>
                <a:gd name="connsiteY1" fmla="*/ 252 h 2560572"/>
                <a:gd name="connsiteX2" fmla="*/ 4715691 w 4715691"/>
                <a:gd name="connsiteY2" fmla="*/ 2560572 h 2560572"/>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77439 w 4715691"/>
                <a:gd name="connsiteY1" fmla="*/ 24 h 2560344"/>
                <a:gd name="connsiteX2" fmla="*/ 4715691 w 4715691"/>
                <a:gd name="connsiteY2" fmla="*/ 2560344 h 2560344"/>
                <a:gd name="connsiteX0" fmla="*/ 164654 w 4880345"/>
                <a:gd name="connsiteY0" fmla="*/ 2547281 h 2717804"/>
                <a:gd name="connsiteX1" fmla="*/ 179460 w 4880345"/>
                <a:gd name="connsiteY1" fmla="*/ 2523733 h 2717804"/>
                <a:gd name="connsiteX2" fmla="*/ 2542093 w 4880345"/>
                <a:gd name="connsiteY2" fmla="*/ 24 h 2717804"/>
                <a:gd name="connsiteX3" fmla="*/ 4880345 w 4880345"/>
                <a:gd name="connsiteY3" fmla="*/ 2560344 h 2717804"/>
                <a:gd name="connsiteX0" fmla="*/ 164654 w 4880345"/>
                <a:gd name="connsiteY0" fmla="*/ 2547281 h 2717804"/>
                <a:gd name="connsiteX1" fmla="*/ 179460 w 4880345"/>
                <a:gd name="connsiteY1" fmla="*/ 2523733 h 2717804"/>
                <a:gd name="connsiteX2" fmla="*/ 2542093 w 4880345"/>
                <a:gd name="connsiteY2" fmla="*/ 24 h 2717804"/>
                <a:gd name="connsiteX3" fmla="*/ 4880345 w 4880345"/>
                <a:gd name="connsiteY3" fmla="*/ 2560344 h 2717804"/>
                <a:gd name="connsiteX0" fmla="*/ 13618 w 4729309"/>
                <a:gd name="connsiteY0" fmla="*/ 2547281 h 2560344"/>
                <a:gd name="connsiteX1" fmla="*/ 28424 w 4729309"/>
                <a:gd name="connsiteY1" fmla="*/ 2523733 h 2560344"/>
                <a:gd name="connsiteX2" fmla="*/ 2391057 w 4729309"/>
                <a:gd name="connsiteY2" fmla="*/ 24 h 2560344"/>
                <a:gd name="connsiteX3" fmla="*/ 4729309 w 4729309"/>
                <a:gd name="connsiteY3" fmla="*/ 2560344 h 2560344"/>
                <a:gd name="connsiteX0" fmla="*/ 0 w 4748678"/>
                <a:gd name="connsiteY0" fmla="*/ 2283631 h 2560344"/>
                <a:gd name="connsiteX1" fmla="*/ 47793 w 4748678"/>
                <a:gd name="connsiteY1" fmla="*/ 2523733 h 2560344"/>
                <a:gd name="connsiteX2" fmla="*/ 2410426 w 4748678"/>
                <a:gd name="connsiteY2" fmla="*/ 24 h 2560344"/>
                <a:gd name="connsiteX3" fmla="*/ 4748678 w 4748678"/>
                <a:gd name="connsiteY3" fmla="*/ 2560344 h 2560344"/>
                <a:gd name="connsiteX0" fmla="*/ 4666941 w 4701368"/>
                <a:gd name="connsiteY0" fmla="*/ 2220693 h 2560344"/>
                <a:gd name="connsiteX1" fmla="*/ 483 w 4701368"/>
                <a:gd name="connsiteY1" fmla="*/ 2523733 h 2560344"/>
                <a:gd name="connsiteX2" fmla="*/ 2363116 w 4701368"/>
                <a:gd name="connsiteY2" fmla="*/ 24 h 2560344"/>
                <a:gd name="connsiteX3" fmla="*/ 4701368 w 4701368"/>
                <a:gd name="connsiteY3" fmla="*/ 2560344 h 2560344"/>
                <a:gd name="connsiteX0" fmla="*/ 4666458 w 4700885"/>
                <a:gd name="connsiteY0" fmla="*/ 2220693 h 2677568"/>
                <a:gd name="connsiteX1" fmla="*/ 2446989 w 4700885"/>
                <a:gd name="connsiteY1" fmla="*/ 2380088 h 2677568"/>
                <a:gd name="connsiteX2" fmla="*/ 0 w 4700885"/>
                <a:gd name="connsiteY2" fmla="*/ 2523733 h 2677568"/>
                <a:gd name="connsiteX3" fmla="*/ 2362633 w 4700885"/>
                <a:gd name="connsiteY3" fmla="*/ 24 h 2677568"/>
                <a:gd name="connsiteX4" fmla="*/ 4700885 w 4700885"/>
                <a:gd name="connsiteY4" fmla="*/ 2560344 h 2677568"/>
                <a:gd name="connsiteX0" fmla="*/ 4666458 w 4700885"/>
                <a:gd name="connsiteY0" fmla="*/ 2861597 h 3201248"/>
                <a:gd name="connsiteX1" fmla="*/ 2425990 w 4700885"/>
                <a:gd name="connsiteY1" fmla="*/ 0 h 3201248"/>
                <a:gd name="connsiteX2" fmla="*/ 0 w 4700885"/>
                <a:gd name="connsiteY2" fmla="*/ 3164637 h 3201248"/>
                <a:gd name="connsiteX3" fmla="*/ 2362633 w 4700885"/>
                <a:gd name="connsiteY3" fmla="*/ 640928 h 3201248"/>
                <a:gd name="connsiteX4" fmla="*/ 4700885 w 4700885"/>
                <a:gd name="connsiteY4" fmla="*/ 3201248 h 3201248"/>
                <a:gd name="connsiteX0" fmla="*/ 4889494 w 4923921"/>
                <a:gd name="connsiteY0" fmla="*/ 2937122 h 3276773"/>
                <a:gd name="connsiteX1" fmla="*/ 391646 w 4923921"/>
                <a:gd name="connsiteY1" fmla="*/ 0 h 3276773"/>
                <a:gd name="connsiteX2" fmla="*/ 223036 w 4923921"/>
                <a:gd name="connsiteY2" fmla="*/ 3240162 h 3276773"/>
                <a:gd name="connsiteX3" fmla="*/ 2585669 w 4923921"/>
                <a:gd name="connsiteY3" fmla="*/ 716453 h 3276773"/>
                <a:gd name="connsiteX4" fmla="*/ 4923921 w 4923921"/>
                <a:gd name="connsiteY4" fmla="*/ 3276773 h 3276773"/>
                <a:gd name="connsiteX0" fmla="*/ 4666458 w 4700885"/>
                <a:gd name="connsiteY0" fmla="*/ 2937122 h 3290744"/>
                <a:gd name="connsiteX1" fmla="*/ 168610 w 4700885"/>
                <a:gd name="connsiteY1" fmla="*/ 0 h 3290744"/>
                <a:gd name="connsiteX2" fmla="*/ 0 w 4700885"/>
                <a:gd name="connsiteY2" fmla="*/ 3240162 h 3290744"/>
                <a:gd name="connsiteX3" fmla="*/ 2362633 w 4700885"/>
                <a:gd name="connsiteY3" fmla="*/ 716453 h 3290744"/>
                <a:gd name="connsiteX4" fmla="*/ 4700885 w 4700885"/>
                <a:gd name="connsiteY4" fmla="*/ 3276773 h 3290744"/>
                <a:gd name="connsiteX0" fmla="*/ 4666458 w 4700885"/>
                <a:gd name="connsiteY0" fmla="*/ 2937122 h 3290744"/>
                <a:gd name="connsiteX1" fmla="*/ 2835468 w 4700885"/>
                <a:gd name="connsiteY1" fmla="*/ 1724483 h 3290744"/>
                <a:gd name="connsiteX2" fmla="*/ 168610 w 4700885"/>
                <a:gd name="connsiteY2" fmla="*/ 0 h 3290744"/>
                <a:gd name="connsiteX3" fmla="*/ 0 w 4700885"/>
                <a:gd name="connsiteY3" fmla="*/ 3240162 h 3290744"/>
                <a:gd name="connsiteX4" fmla="*/ 2362633 w 4700885"/>
                <a:gd name="connsiteY4" fmla="*/ 716453 h 3290744"/>
                <a:gd name="connsiteX5" fmla="*/ 4700885 w 4700885"/>
                <a:gd name="connsiteY5" fmla="*/ 3276773 h 3290744"/>
                <a:gd name="connsiteX0" fmla="*/ 4666458 w 4700885"/>
                <a:gd name="connsiteY0" fmla="*/ 2937122 h 3290744"/>
                <a:gd name="connsiteX1" fmla="*/ 4672871 w 4700885"/>
                <a:gd name="connsiteY1" fmla="*/ 0 h 3290744"/>
                <a:gd name="connsiteX2" fmla="*/ 168610 w 4700885"/>
                <a:gd name="connsiteY2" fmla="*/ 0 h 3290744"/>
                <a:gd name="connsiteX3" fmla="*/ 0 w 4700885"/>
                <a:gd name="connsiteY3" fmla="*/ 3240162 h 3290744"/>
                <a:gd name="connsiteX4" fmla="*/ 2362633 w 4700885"/>
                <a:gd name="connsiteY4" fmla="*/ 716453 h 3290744"/>
                <a:gd name="connsiteX5" fmla="*/ 4700885 w 4700885"/>
                <a:gd name="connsiteY5" fmla="*/ 3276773 h 3290744"/>
                <a:gd name="connsiteX0" fmla="*/ 4678024 w 4712451"/>
                <a:gd name="connsiteY0" fmla="*/ 2937122 h 3290744"/>
                <a:gd name="connsiteX1" fmla="*/ 4684437 w 4712451"/>
                <a:gd name="connsiteY1" fmla="*/ 0 h 3290744"/>
                <a:gd name="connsiteX2" fmla="*/ 43684 w 4712451"/>
                <a:gd name="connsiteY2" fmla="*/ 0 h 3290744"/>
                <a:gd name="connsiteX3" fmla="*/ 11566 w 4712451"/>
                <a:gd name="connsiteY3" fmla="*/ 3240162 h 3290744"/>
                <a:gd name="connsiteX4" fmla="*/ 2374199 w 4712451"/>
                <a:gd name="connsiteY4" fmla="*/ 716453 h 3290744"/>
                <a:gd name="connsiteX5" fmla="*/ 4712451 w 4712451"/>
                <a:gd name="connsiteY5" fmla="*/ 3276773 h 3290744"/>
                <a:gd name="connsiteX0" fmla="*/ 4666458 w 4700885"/>
                <a:gd name="connsiteY0" fmla="*/ 2937122 h 3290744"/>
                <a:gd name="connsiteX1" fmla="*/ 4672871 w 4700885"/>
                <a:gd name="connsiteY1" fmla="*/ 0 h 3290744"/>
                <a:gd name="connsiteX2" fmla="*/ 32118 w 4700885"/>
                <a:gd name="connsiteY2" fmla="*/ 0 h 3290744"/>
                <a:gd name="connsiteX3" fmla="*/ 0 w 4700885"/>
                <a:gd name="connsiteY3" fmla="*/ 3240162 h 3290744"/>
                <a:gd name="connsiteX4" fmla="*/ 2362633 w 4700885"/>
                <a:gd name="connsiteY4" fmla="*/ 716453 h 3290744"/>
                <a:gd name="connsiteX5" fmla="*/ 4700885 w 4700885"/>
                <a:gd name="connsiteY5" fmla="*/ 3276773 h 3290744"/>
                <a:gd name="connsiteX0" fmla="*/ 4714866 w 4749293"/>
                <a:gd name="connsiteY0" fmla="*/ 2949709 h 3303067"/>
                <a:gd name="connsiteX1" fmla="*/ 4721279 w 4749293"/>
                <a:gd name="connsiteY1" fmla="*/ 12587 h 3303067"/>
                <a:gd name="connsiteX2" fmla="*/ 7030 w 4749293"/>
                <a:gd name="connsiteY2" fmla="*/ 0 h 3303067"/>
                <a:gd name="connsiteX3" fmla="*/ 48408 w 4749293"/>
                <a:gd name="connsiteY3" fmla="*/ 3252749 h 3303067"/>
                <a:gd name="connsiteX4" fmla="*/ 2411041 w 4749293"/>
                <a:gd name="connsiteY4" fmla="*/ 729040 h 3303067"/>
                <a:gd name="connsiteX5" fmla="*/ 4749293 w 4749293"/>
                <a:gd name="connsiteY5" fmla="*/ 3289360 h 3303067"/>
                <a:gd name="connsiteX0" fmla="*/ 4707838 w 4742265"/>
                <a:gd name="connsiteY0" fmla="*/ 2949709 h 3303066"/>
                <a:gd name="connsiteX1" fmla="*/ 4714251 w 4742265"/>
                <a:gd name="connsiteY1" fmla="*/ 12587 h 3303066"/>
                <a:gd name="connsiteX2" fmla="*/ 2 w 4742265"/>
                <a:gd name="connsiteY2" fmla="*/ 0 h 3303066"/>
                <a:gd name="connsiteX3" fmla="*/ 41380 w 4742265"/>
                <a:gd name="connsiteY3" fmla="*/ 3252749 h 3303066"/>
                <a:gd name="connsiteX4" fmla="*/ 2404013 w 4742265"/>
                <a:gd name="connsiteY4" fmla="*/ 729040 h 3303066"/>
                <a:gd name="connsiteX5" fmla="*/ 4742265 w 4742265"/>
                <a:gd name="connsiteY5" fmla="*/ 3289360 h 3303066"/>
                <a:gd name="connsiteX0" fmla="*/ 4707838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0" fmla="*/ 4707838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0" fmla="*/ 4707838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0" fmla="*/ 4707838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6" fmla="*/ 4707838 w 4742265"/>
                <a:gd name="connsiteY6" fmla="*/ 2949709 h 3289360"/>
                <a:gd name="connsiteX0" fmla="*/ 4732624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6" fmla="*/ 4732624 w 4742265"/>
                <a:gd name="connsiteY6" fmla="*/ 2949709 h 3289360"/>
                <a:gd name="connsiteX0" fmla="*/ 4732624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6" fmla="*/ 4732624 w 4742265"/>
                <a:gd name="connsiteY6" fmla="*/ 2949709 h 3289360"/>
                <a:gd name="connsiteX0" fmla="*/ 4732624 w 4742265"/>
                <a:gd name="connsiteY0" fmla="*/ 2949709 h 3289360"/>
                <a:gd name="connsiteX1" fmla="*/ 4714251 w 4742265"/>
                <a:gd name="connsiteY1" fmla="*/ 12587 h 3289360"/>
                <a:gd name="connsiteX2" fmla="*/ 2 w 4742265"/>
                <a:gd name="connsiteY2" fmla="*/ 0 h 3289360"/>
                <a:gd name="connsiteX3" fmla="*/ 41380 w 4742265"/>
                <a:gd name="connsiteY3" fmla="*/ 3252749 h 3289360"/>
                <a:gd name="connsiteX4" fmla="*/ 2404013 w 4742265"/>
                <a:gd name="connsiteY4" fmla="*/ 729040 h 3289360"/>
                <a:gd name="connsiteX5" fmla="*/ 4742265 w 4742265"/>
                <a:gd name="connsiteY5" fmla="*/ 3289360 h 3289360"/>
                <a:gd name="connsiteX6" fmla="*/ 4732624 w 4742265"/>
                <a:gd name="connsiteY6" fmla="*/ 2949709 h 3289360"/>
                <a:gd name="connsiteX0" fmla="*/ 5760114 w 5760121"/>
                <a:gd name="connsiteY0" fmla="*/ 3251809 h 3289518"/>
                <a:gd name="connsiteX1" fmla="*/ 4714251 w 5760121"/>
                <a:gd name="connsiteY1" fmla="*/ 12587 h 3289518"/>
                <a:gd name="connsiteX2" fmla="*/ 2 w 5760121"/>
                <a:gd name="connsiteY2" fmla="*/ 0 h 3289518"/>
                <a:gd name="connsiteX3" fmla="*/ 41380 w 5760121"/>
                <a:gd name="connsiteY3" fmla="*/ 3252749 h 3289518"/>
                <a:gd name="connsiteX4" fmla="*/ 2404013 w 5760121"/>
                <a:gd name="connsiteY4" fmla="*/ 729040 h 3289518"/>
                <a:gd name="connsiteX5" fmla="*/ 4742265 w 5760121"/>
                <a:gd name="connsiteY5" fmla="*/ 3289360 h 3289518"/>
                <a:gd name="connsiteX6" fmla="*/ 5760114 w 5760121"/>
                <a:gd name="connsiteY6" fmla="*/ 3251809 h 3289518"/>
                <a:gd name="connsiteX0" fmla="*/ 5760114 w 5760121"/>
                <a:gd name="connsiteY0" fmla="*/ 3251809 h 3285186"/>
                <a:gd name="connsiteX1" fmla="*/ 4714251 w 5760121"/>
                <a:gd name="connsiteY1" fmla="*/ 12587 h 3285186"/>
                <a:gd name="connsiteX2" fmla="*/ 2 w 5760121"/>
                <a:gd name="connsiteY2" fmla="*/ 0 h 3285186"/>
                <a:gd name="connsiteX3" fmla="*/ 41380 w 5760121"/>
                <a:gd name="connsiteY3" fmla="*/ 3252749 h 3285186"/>
                <a:gd name="connsiteX4" fmla="*/ 2404013 w 5760121"/>
                <a:gd name="connsiteY4" fmla="*/ 729040 h 3285186"/>
                <a:gd name="connsiteX5" fmla="*/ 4720587 w 5760121"/>
                <a:gd name="connsiteY5" fmla="*/ 3257711 h 3285186"/>
                <a:gd name="connsiteX6" fmla="*/ 5760114 w 5760121"/>
                <a:gd name="connsiteY6" fmla="*/ 3251809 h 3285186"/>
                <a:gd name="connsiteX0" fmla="*/ 5760114 w 5760122"/>
                <a:gd name="connsiteY0" fmla="*/ 3251809 h 3306978"/>
                <a:gd name="connsiteX1" fmla="*/ 4714251 w 5760122"/>
                <a:gd name="connsiteY1" fmla="*/ 12587 h 3306978"/>
                <a:gd name="connsiteX2" fmla="*/ 2 w 5760122"/>
                <a:gd name="connsiteY2" fmla="*/ 0 h 3306978"/>
                <a:gd name="connsiteX3" fmla="*/ 41380 w 5760122"/>
                <a:gd name="connsiteY3" fmla="*/ 3252749 h 3306978"/>
                <a:gd name="connsiteX4" fmla="*/ 2404013 w 5760122"/>
                <a:gd name="connsiteY4" fmla="*/ 729040 h 3306978"/>
                <a:gd name="connsiteX5" fmla="*/ 4720587 w 5760122"/>
                <a:gd name="connsiteY5" fmla="*/ 3257711 h 3306978"/>
                <a:gd name="connsiteX6" fmla="*/ 5760114 w 5760122"/>
                <a:gd name="connsiteY6" fmla="*/ 3251809 h 3306978"/>
                <a:gd name="connsiteX0" fmla="*/ 5097288 w 5097314"/>
                <a:gd name="connsiteY0" fmla="*/ 2970545 h 3258390"/>
                <a:gd name="connsiteX1" fmla="*/ 4714251 w 5097314"/>
                <a:gd name="connsiteY1" fmla="*/ 12587 h 3258390"/>
                <a:gd name="connsiteX2" fmla="*/ 2 w 5097314"/>
                <a:gd name="connsiteY2" fmla="*/ 0 h 3258390"/>
                <a:gd name="connsiteX3" fmla="*/ 41380 w 5097314"/>
                <a:gd name="connsiteY3" fmla="*/ 3252749 h 3258390"/>
                <a:gd name="connsiteX4" fmla="*/ 2404013 w 5097314"/>
                <a:gd name="connsiteY4" fmla="*/ 729040 h 3258390"/>
                <a:gd name="connsiteX5" fmla="*/ 4720587 w 5097314"/>
                <a:gd name="connsiteY5" fmla="*/ 3257711 h 3258390"/>
                <a:gd name="connsiteX6" fmla="*/ 5097288 w 5097314"/>
                <a:gd name="connsiteY6" fmla="*/ 2970545 h 3258390"/>
                <a:gd name="connsiteX0" fmla="*/ 5515916 w 5515926"/>
                <a:gd name="connsiteY0" fmla="*/ 3251810 h 3306979"/>
                <a:gd name="connsiteX1" fmla="*/ 4714251 w 5515926"/>
                <a:gd name="connsiteY1" fmla="*/ 12587 h 3306979"/>
                <a:gd name="connsiteX2" fmla="*/ 2 w 5515926"/>
                <a:gd name="connsiteY2" fmla="*/ 0 h 3306979"/>
                <a:gd name="connsiteX3" fmla="*/ 41380 w 5515926"/>
                <a:gd name="connsiteY3" fmla="*/ 3252749 h 3306979"/>
                <a:gd name="connsiteX4" fmla="*/ 2404013 w 5515926"/>
                <a:gd name="connsiteY4" fmla="*/ 729040 h 3306979"/>
                <a:gd name="connsiteX5" fmla="*/ 4720587 w 5515926"/>
                <a:gd name="connsiteY5" fmla="*/ 3257711 h 3306979"/>
                <a:gd name="connsiteX6" fmla="*/ 5515916 w 5515926"/>
                <a:gd name="connsiteY6" fmla="*/ 3251810 h 3306979"/>
                <a:gd name="connsiteX0" fmla="*/ 5515916 w 5515926"/>
                <a:gd name="connsiteY0" fmla="*/ 3251810 h 3306979"/>
                <a:gd name="connsiteX1" fmla="*/ 4714251 w 5515926"/>
                <a:gd name="connsiteY1" fmla="*/ 12587 h 3306979"/>
                <a:gd name="connsiteX2" fmla="*/ 2 w 5515926"/>
                <a:gd name="connsiteY2" fmla="*/ 0 h 3306979"/>
                <a:gd name="connsiteX3" fmla="*/ 41380 w 5515926"/>
                <a:gd name="connsiteY3" fmla="*/ 3252749 h 3306979"/>
                <a:gd name="connsiteX4" fmla="*/ 2399977 w 5515926"/>
                <a:gd name="connsiteY4" fmla="*/ 700115 h 3306979"/>
                <a:gd name="connsiteX5" fmla="*/ 4720587 w 5515926"/>
                <a:gd name="connsiteY5" fmla="*/ 3257711 h 3306979"/>
                <a:gd name="connsiteX6" fmla="*/ 5515916 w 5515926"/>
                <a:gd name="connsiteY6" fmla="*/ 3251810 h 3306979"/>
                <a:gd name="connsiteX0" fmla="*/ 5633654 w 5633663"/>
                <a:gd name="connsiteY0" fmla="*/ 3267436 h 3318206"/>
                <a:gd name="connsiteX1" fmla="*/ 4714251 w 5633663"/>
                <a:gd name="connsiteY1" fmla="*/ 12587 h 3318206"/>
                <a:gd name="connsiteX2" fmla="*/ 2 w 5633663"/>
                <a:gd name="connsiteY2" fmla="*/ 0 h 3318206"/>
                <a:gd name="connsiteX3" fmla="*/ 41380 w 5633663"/>
                <a:gd name="connsiteY3" fmla="*/ 3252749 h 3318206"/>
                <a:gd name="connsiteX4" fmla="*/ 2399977 w 5633663"/>
                <a:gd name="connsiteY4" fmla="*/ 700115 h 3318206"/>
                <a:gd name="connsiteX5" fmla="*/ 4720587 w 5633663"/>
                <a:gd name="connsiteY5" fmla="*/ 3257711 h 3318206"/>
                <a:gd name="connsiteX6" fmla="*/ 5633654 w 5633663"/>
                <a:gd name="connsiteY6" fmla="*/ 3267436 h 331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663" h="3318206">
                  <a:moveTo>
                    <a:pt x="5633654" y="3267436"/>
                  </a:moveTo>
                  <a:cubicBezTo>
                    <a:pt x="5635792" y="2288395"/>
                    <a:pt x="4712113" y="991628"/>
                    <a:pt x="4714251" y="12587"/>
                  </a:cubicBezTo>
                  <a:lnTo>
                    <a:pt x="2" y="0"/>
                  </a:lnTo>
                  <a:cubicBezTo>
                    <a:pt x="-308" y="1620082"/>
                    <a:pt x="40731" y="3208619"/>
                    <a:pt x="41380" y="3252749"/>
                  </a:cubicBezTo>
                  <a:cubicBezTo>
                    <a:pt x="1094453" y="3329113"/>
                    <a:pt x="1506252" y="656251"/>
                    <a:pt x="2399977" y="700115"/>
                  </a:cubicBezTo>
                  <a:cubicBezTo>
                    <a:pt x="3349211" y="691407"/>
                    <a:pt x="3575410" y="3083540"/>
                    <a:pt x="4720587" y="3257711"/>
                  </a:cubicBezTo>
                  <a:cubicBezTo>
                    <a:pt x="4813724" y="3271088"/>
                    <a:pt x="5636868" y="3380653"/>
                    <a:pt x="5633654" y="326743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1828800" y="2881834"/>
              <a:ext cx="5704042" cy="2583233"/>
            </a:xfrm>
            <a:custGeom>
              <a:avLst/>
              <a:gdLst>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509 h 2560572"/>
                <a:gd name="connsiteX1" fmla="*/ 2338251 w 4715691"/>
                <a:gd name="connsiteY1" fmla="*/ 252 h 2560572"/>
                <a:gd name="connsiteX2" fmla="*/ 4715691 w 4715691"/>
                <a:gd name="connsiteY2" fmla="*/ 2560572 h 2560572"/>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77439 w 4715691"/>
                <a:gd name="connsiteY1" fmla="*/ 24 h 2560344"/>
                <a:gd name="connsiteX2" fmla="*/ 4715691 w 4715691"/>
                <a:gd name="connsiteY2" fmla="*/ 2560344 h 2560344"/>
              </a:gdLst>
              <a:ahLst/>
              <a:cxnLst>
                <a:cxn ang="0">
                  <a:pos x="connsiteX0" y="connsiteY0"/>
                </a:cxn>
                <a:cxn ang="0">
                  <a:pos x="connsiteX1" y="connsiteY1"/>
                </a:cxn>
                <a:cxn ang="0">
                  <a:pos x="connsiteX2" y="connsiteY2"/>
                </a:cxn>
              </a:cxnLst>
              <a:rect l="l" t="t" r="r" b="b"/>
              <a:pathLst>
                <a:path w="4715691" h="2560344">
                  <a:moveTo>
                    <a:pt x="0" y="2547281"/>
                  </a:moveTo>
                  <a:cubicBezTo>
                    <a:pt x="1158240" y="2586471"/>
                    <a:pt x="1428205" y="8732"/>
                    <a:pt x="2377439" y="24"/>
                  </a:cubicBezTo>
                  <a:cubicBezTo>
                    <a:pt x="3326673" y="-8684"/>
                    <a:pt x="3570514" y="2386173"/>
                    <a:pt x="4715691" y="2560344"/>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p:cNvSpPr/>
          <p:nvPr/>
        </p:nvSpPr>
        <p:spPr>
          <a:xfrm>
            <a:off x="1195655" y="5696465"/>
            <a:ext cx="6116595" cy="580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3767811" y="5679012"/>
            <a:ext cx="981358" cy="369332"/>
          </a:xfrm>
          <a:prstGeom prst="rect">
            <a:avLst/>
          </a:prstGeom>
          <a:noFill/>
        </p:spPr>
        <p:txBody>
          <a:bodyPr wrap="none" rtlCol="0">
            <a:spAutoFit/>
          </a:bodyPr>
          <a:lstStyle/>
          <a:p>
            <a:pPr algn="ctr"/>
            <a:r>
              <a:rPr lang="en-US" dirty="0"/>
              <a:t>Demand</a:t>
            </a:r>
            <a:endParaRPr lang="en-US" sz="1200"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36"/>
          <a:stretch/>
        </p:blipFill>
        <p:spPr bwMode="auto">
          <a:xfrm>
            <a:off x="8818630" y="3674429"/>
            <a:ext cx="430065"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2127693" y="5070047"/>
            <a:ext cx="1272587" cy="446739"/>
          </a:xfrm>
          <a:prstGeom prst="rect">
            <a:avLst/>
          </a:prstGeom>
          <a:noFill/>
        </p:spPr>
        <p:txBody>
          <a:bodyPr wrap="none" rtlCol="0">
            <a:spAutoFit/>
          </a:bodyPr>
          <a:lstStyle/>
          <a:p>
            <a:r>
              <a:rPr lang="en-US" dirty="0"/>
              <a:t>Boredom</a:t>
            </a:r>
          </a:p>
        </p:txBody>
      </p:sp>
      <p:sp>
        <p:nvSpPr>
          <p:cNvPr id="47" name="TextBox 46"/>
          <p:cNvSpPr txBox="1"/>
          <p:nvPr/>
        </p:nvSpPr>
        <p:spPr>
          <a:xfrm>
            <a:off x="5299409" y="5070047"/>
            <a:ext cx="1211229" cy="369332"/>
          </a:xfrm>
          <a:prstGeom prst="rect">
            <a:avLst/>
          </a:prstGeom>
          <a:noFill/>
        </p:spPr>
        <p:txBody>
          <a:bodyPr wrap="none" rtlCol="0">
            <a:spAutoFit/>
          </a:bodyPr>
          <a:lstStyle/>
          <a:p>
            <a:pPr algn="r"/>
            <a:r>
              <a:rPr lang="en-US" dirty="0"/>
              <a:t>Exhaustion</a:t>
            </a:r>
          </a:p>
        </p:txBody>
      </p:sp>
      <p:sp>
        <p:nvSpPr>
          <p:cNvPr id="48" name="TextBox 47"/>
          <p:cNvSpPr txBox="1"/>
          <p:nvPr/>
        </p:nvSpPr>
        <p:spPr>
          <a:xfrm>
            <a:off x="5673985" y="3557795"/>
            <a:ext cx="1288623" cy="369332"/>
          </a:xfrm>
          <a:prstGeom prst="rect">
            <a:avLst/>
          </a:prstGeom>
          <a:noFill/>
        </p:spPr>
        <p:txBody>
          <a:bodyPr wrap="none" rtlCol="0">
            <a:spAutoFit/>
          </a:bodyPr>
          <a:lstStyle/>
          <a:p>
            <a:pPr algn="ctr"/>
            <a:r>
              <a:rPr lang="en-US" dirty="0"/>
              <a:t>Impairment</a:t>
            </a:r>
          </a:p>
        </p:txBody>
      </p:sp>
      <p:sp>
        <p:nvSpPr>
          <p:cNvPr id="49" name="TextBox 48"/>
          <p:cNvSpPr txBox="1"/>
          <p:nvPr/>
        </p:nvSpPr>
        <p:spPr>
          <a:xfrm>
            <a:off x="1720042" y="3557795"/>
            <a:ext cx="1352934" cy="369332"/>
          </a:xfrm>
          <a:prstGeom prst="rect">
            <a:avLst/>
          </a:prstGeom>
          <a:noFill/>
        </p:spPr>
        <p:txBody>
          <a:bodyPr wrap="none" rtlCol="0">
            <a:spAutoFit/>
          </a:bodyPr>
          <a:lstStyle/>
          <a:p>
            <a:pPr algn="ctr"/>
            <a:r>
              <a:rPr lang="en-US" dirty="0"/>
              <a:t>Engagement</a:t>
            </a:r>
          </a:p>
        </p:txBody>
      </p:sp>
      <p:sp>
        <p:nvSpPr>
          <p:cNvPr id="50" name="TextBox 49"/>
          <p:cNvSpPr txBox="1"/>
          <p:nvPr/>
        </p:nvSpPr>
        <p:spPr>
          <a:xfrm>
            <a:off x="3645324" y="2161579"/>
            <a:ext cx="1391856" cy="646331"/>
          </a:xfrm>
          <a:prstGeom prst="rect">
            <a:avLst/>
          </a:prstGeom>
          <a:noFill/>
        </p:spPr>
        <p:txBody>
          <a:bodyPr wrap="none" rtlCol="0">
            <a:spAutoFit/>
          </a:bodyPr>
          <a:lstStyle/>
          <a:p>
            <a:pPr algn="ctr"/>
            <a:r>
              <a:rPr lang="en-US" dirty="0"/>
              <a:t>Optimum</a:t>
            </a:r>
            <a:br>
              <a:rPr lang="en-US" dirty="0"/>
            </a:br>
            <a:r>
              <a:rPr lang="en-US" dirty="0"/>
              <a:t>Performance</a:t>
            </a:r>
          </a:p>
        </p:txBody>
      </p:sp>
      <p:sp>
        <p:nvSpPr>
          <p:cNvPr id="3" name="Slide Number Placeholder 2"/>
          <p:cNvSpPr>
            <a:spLocks noGrp="1"/>
          </p:cNvSpPr>
          <p:nvPr>
            <p:ph type="sldNum" sz="quarter" idx="12"/>
          </p:nvPr>
        </p:nvSpPr>
        <p:spPr/>
        <p:txBody>
          <a:bodyPr/>
          <a:lstStyle/>
          <a:p>
            <a:fld id="{EAE0D575-AF94-4223-AFCD-8DDEAB34B2DA}" type="slidenum">
              <a:rPr lang="en-US" smtClean="0"/>
              <a:pPr/>
              <a:t>32</a:t>
            </a:fld>
            <a:endParaRPr lang="en-US" dirty="0"/>
          </a:p>
        </p:txBody>
      </p:sp>
    </p:spTree>
    <p:extLst>
      <p:ext uri="{BB962C8B-B14F-4D97-AF65-F5344CB8AC3E}">
        <p14:creationId xmlns:p14="http://schemas.microsoft.com/office/powerpoint/2010/main" val="34841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AE0D575-AF94-4223-AFCD-8DDEAB34B2DA}" type="slidenum">
              <a:rPr lang="en-US" smtClean="0"/>
              <a:pPr/>
              <a:t>33</a:t>
            </a:fld>
            <a:endParaRPr lang="en-US" dirty="0"/>
          </a:p>
        </p:txBody>
      </p:sp>
      <p:sp>
        <p:nvSpPr>
          <p:cNvPr id="58" name="color"/>
          <p:cNvSpPr/>
          <p:nvPr/>
        </p:nvSpPr>
        <p:spPr>
          <a:xfrm>
            <a:off x="798215" y="2153042"/>
            <a:ext cx="3714257" cy="7315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olor"/>
          <p:cNvSpPr/>
          <p:nvPr/>
        </p:nvSpPr>
        <p:spPr>
          <a:xfrm>
            <a:off x="4285677" y="2146526"/>
            <a:ext cx="822960" cy="390700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silience label"/>
          <p:cNvSpPr txBox="1"/>
          <p:nvPr/>
        </p:nvSpPr>
        <p:spPr>
          <a:xfrm>
            <a:off x="1808382" y="2251380"/>
            <a:ext cx="1820178" cy="646331"/>
          </a:xfrm>
          <a:prstGeom prst="rect">
            <a:avLst/>
          </a:prstGeom>
          <a:noFill/>
        </p:spPr>
        <p:txBody>
          <a:bodyPr wrap="none" rtlCol="0">
            <a:spAutoFit/>
          </a:bodyPr>
          <a:lstStyle/>
          <a:p>
            <a:pPr algn="ctr"/>
            <a:r>
              <a:rPr lang="en-US" b="1" dirty="0"/>
              <a:t>Stress Resilience:</a:t>
            </a:r>
            <a:br>
              <a:rPr lang="en-US" b="1" dirty="0"/>
            </a:br>
            <a:r>
              <a:rPr lang="en-US" dirty="0"/>
              <a:t>Perform better</a:t>
            </a:r>
          </a:p>
        </p:txBody>
      </p:sp>
      <p:sp>
        <p:nvSpPr>
          <p:cNvPr id="75" name="Tolerance label"/>
          <p:cNvSpPr txBox="1"/>
          <p:nvPr/>
        </p:nvSpPr>
        <p:spPr>
          <a:xfrm rot="5400000">
            <a:off x="3766218" y="4082186"/>
            <a:ext cx="1782539" cy="646331"/>
          </a:xfrm>
          <a:prstGeom prst="rect">
            <a:avLst/>
          </a:prstGeom>
          <a:noFill/>
        </p:spPr>
        <p:txBody>
          <a:bodyPr wrap="none" rtlCol="0">
            <a:spAutoFit/>
          </a:bodyPr>
          <a:lstStyle/>
          <a:p>
            <a:pPr algn="ctr"/>
            <a:r>
              <a:rPr lang="en-US" b="1" dirty="0"/>
              <a:t>Stress Tolerance:</a:t>
            </a:r>
            <a:br>
              <a:rPr lang="en-US" b="1" dirty="0"/>
            </a:br>
            <a:r>
              <a:rPr lang="en-US" dirty="0"/>
              <a:t>Handle more</a:t>
            </a:r>
          </a:p>
        </p:txBody>
      </p:sp>
      <p:grpSp>
        <p:nvGrpSpPr>
          <p:cNvPr id="17" name="Moving curve and box"/>
          <p:cNvGrpSpPr/>
          <p:nvPr/>
        </p:nvGrpSpPr>
        <p:grpSpPr>
          <a:xfrm>
            <a:off x="-4240386" y="2011883"/>
            <a:ext cx="11360023" cy="6904528"/>
            <a:chOff x="-4240386" y="2011883"/>
            <a:chExt cx="11360023" cy="6904528"/>
          </a:xfrm>
        </p:grpSpPr>
        <p:grpSp>
          <p:nvGrpSpPr>
            <p:cNvPr id="16" name="Group 15"/>
            <p:cNvGrpSpPr/>
            <p:nvPr/>
          </p:nvGrpSpPr>
          <p:grpSpPr>
            <a:xfrm>
              <a:off x="-4240386" y="2011883"/>
              <a:ext cx="11360023" cy="3838626"/>
              <a:chOff x="-4240386" y="2011883"/>
              <a:chExt cx="11360023" cy="3838626"/>
            </a:xfrm>
          </p:grpSpPr>
          <p:grpSp>
            <p:nvGrpSpPr>
              <p:cNvPr id="15" name="Group 14"/>
              <p:cNvGrpSpPr/>
              <p:nvPr/>
            </p:nvGrpSpPr>
            <p:grpSpPr>
              <a:xfrm>
                <a:off x="932491" y="2011883"/>
                <a:ext cx="6187146" cy="3838626"/>
                <a:chOff x="932491" y="2011883"/>
                <a:chExt cx="6187146" cy="3838626"/>
              </a:xfrm>
            </p:grpSpPr>
            <p:sp>
              <p:nvSpPr>
                <p:cNvPr id="13" name="moving hider"/>
                <p:cNvSpPr/>
                <p:nvPr/>
              </p:nvSpPr>
              <p:spPr>
                <a:xfrm>
                  <a:off x="932491" y="2011883"/>
                  <a:ext cx="3578986" cy="873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moving hider"/>
                <p:cNvSpPr/>
                <p:nvPr/>
              </p:nvSpPr>
              <p:spPr>
                <a:xfrm>
                  <a:off x="4284680" y="2018802"/>
                  <a:ext cx="911497" cy="3831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2"/>
                <p:cNvSpPr/>
                <p:nvPr/>
              </p:nvSpPr>
              <p:spPr>
                <a:xfrm>
                  <a:off x="1436660" y="2881834"/>
                  <a:ext cx="5682977" cy="2583233"/>
                </a:xfrm>
                <a:custGeom>
                  <a:avLst/>
                  <a:gdLst>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509 h 2560572"/>
                    <a:gd name="connsiteX1" fmla="*/ 2338251 w 4715691"/>
                    <a:gd name="connsiteY1" fmla="*/ 252 h 2560572"/>
                    <a:gd name="connsiteX2" fmla="*/ 4715691 w 4715691"/>
                    <a:gd name="connsiteY2" fmla="*/ 2560572 h 2560572"/>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77439 w 4715691"/>
                    <a:gd name="connsiteY1" fmla="*/ 24 h 2560344"/>
                    <a:gd name="connsiteX2" fmla="*/ 4715691 w 4715691"/>
                    <a:gd name="connsiteY2" fmla="*/ 2560344 h 2560344"/>
                  </a:gdLst>
                  <a:ahLst/>
                  <a:cxnLst>
                    <a:cxn ang="0">
                      <a:pos x="connsiteX0" y="connsiteY0"/>
                    </a:cxn>
                    <a:cxn ang="0">
                      <a:pos x="connsiteX1" y="connsiteY1"/>
                    </a:cxn>
                    <a:cxn ang="0">
                      <a:pos x="connsiteX2" y="connsiteY2"/>
                    </a:cxn>
                  </a:cxnLst>
                  <a:rect l="l" t="t" r="r" b="b"/>
                  <a:pathLst>
                    <a:path w="4715691" h="2560344">
                      <a:moveTo>
                        <a:pt x="0" y="2547281"/>
                      </a:moveTo>
                      <a:cubicBezTo>
                        <a:pt x="1158240" y="2586471"/>
                        <a:pt x="1428205" y="8732"/>
                        <a:pt x="2377439" y="24"/>
                      </a:cubicBezTo>
                      <a:cubicBezTo>
                        <a:pt x="3326673" y="-8684"/>
                        <a:pt x="3570514" y="2386173"/>
                        <a:pt x="4715691" y="2560344"/>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box"/>
                <p:cNvSpPr/>
                <p:nvPr/>
              </p:nvSpPr>
              <p:spPr>
                <a:xfrm>
                  <a:off x="1020348" y="2888186"/>
                  <a:ext cx="3254590" cy="2862683"/>
                </a:xfrm>
                <a:custGeom>
                  <a:avLst/>
                  <a:gdLst>
                    <a:gd name="connsiteX0" fmla="*/ 0 w 5673940"/>
                    <a:gd name="connsiteY0" fmla="*/ 0 h 5139790"/>
                    <a:gd name="connsiteX1" fmla="*/ 5673940 w 5673940"/>
                    <a:gd name="connsiteY1" fmla="*/ 0 h 5139790"/>
                    <a:gd name="connsiteX2" fmla="*/ 5673940 w 5673940"/>
                    <a:gd name="connsiteY2" fmla="*/ 5139790 h 5139790"/>
                    <a:gd name="connsiteX3" fmla="*/ 0 w 5673940"/>
                    <a:gd name="connsiteY3" fmla="*/ 5139790 h 5139790"/>
                    <a:gd name="connsiteX4" fmla="*/ 0 w 5673940"/>
                    <a:gd name="connsiteY4" fmla="*/ 0 h 5139790"/>
                    <a:gd name="connsiteX0" fmla="*/ 0 w 5673940"/>
                    <a:gd name="connsiteY0" fmla="*/ 5139790 h 5231230"/>
                    <a:gd name="connsiteX1" fmla="*/ 0 w 5673940"/>
                    <a:gd name="connsiteY1" fmla="*/ 0 h 5231230"/>
                    <a:gd name="connsiteX2" fmla="*/ 5673940 w 5673940"/>
                    <a:gd name="connsiteY2" fmla="*/ 0 h 5231230"/>
                    <a:gd name="connsiteX3" fmla="*/ 5673940 w 5673940"/>
                    <a:gd name="connsiteY3" fmla="*/ 5139790 h 5231230"/>
                    <a:gd name="connsiteX4" fmla="*/ 91440 w 5673940"/>
                    <a:gd name="connsiteY4" fmla="*/ 5231230 h 5231230"/>
                    <a:gd name="connsiteX0" fmla="*/ 0 w 5673940"/>
                    <a:gd name="connsiteY0" fmla="*/ 5139790 h 5139790"/>
                    <a:gd name="connsiteX1" fmla="*/ 0 w 5673940"/>
                    <a:gd name="connsiteY1" fmla="*/ 0 h 5139790"/>
                    <a:gd name="connsiteX2" fmla="*/ 5673940 w 5673940"/>
                    <a:gd name="connsiteY2" fmla="*/ 0 h 5139790"/>
                    <a:gd name="connsiteX3" fmla="*/ 5673940 w 5673940"/>
                    <a:gd name="connsiteY3" fmla="*/ 5139790 h 5139790"/>
                    <a:gd name="connsiteX0" fmla="*/ 0 w 5673940"/>
                    <a:gd name="connsiteY0" fmla="*/ 0 h 5139790"/>
                    <a:gd name="connsiteX1" fmla="*/ 5673940 w 5673940"/>
                    <a:gd name="connsiteY1" fmla="*/ 0 h 5139790"/>
                    <a:gd name="connsiteX2" fmla="*/ 5673940 w 5673940"/>
                    <a:gd name="connsiteY2" fmla="*/ 5139790 h 5139790"/>
                    <a:gd name="connsiteX0" fmla="*/ 0 w 3254590"/>
                    <a:gd name="connsiteY0" fmla="*/ 9525 h 5139790"/>
                    <a:gd name="connsiteX1" fmla="*/ 3254590 w 3254590"/>
                    <a:gd name="connsiteY1" fmla="*/ 0 h 5139790"/>
                    <a:gd name="connsiteX2" fmla="*/ 3254590 w 3254590"/>
                    <a:gd name="connsiteY2" fmla="*/ 5139790 h 5139790"/>
                    <a:gd name="connsiteX0" fmla="*/ 0 w 3254590"/>
                    <a:gd name="connsiteY0" fmla="*/ 9525 h 5139790"/>
                    <a:gd name="connsiteX1" fmla="*/ 3254590 w 3254590"/>
                    <a:gd name="connsiteY1" fmla="*/ 0 h 5139790"/>
                    <a:gd name="connsiteX2" fmla="*/ 3254590 w 3254590"/>
                    <a:gd name="connsiteY2" fmla="*/ 5139790 h 5139790"/>
                    <a:gd name="connsiteX0" fmla="*/ 0 w 3254590"/>
                    <a:gd name="connsiteY0" fmla="*/ 7143 h 5139790"/>
                    <a:gd name="connsiteX1" fmla="*/ 3254590 w 3254590"/>
                    <a:gd name="connsiteY1" fmla="*/ 0 h 5139790"/>
                    <a:gd name="connsiteX2" fmla="*/ 3254590 w 3254590"/>
                    <a:gd name="connsiteY2" fmla="*/ 5139790 h 5139790"/>
                    <a:gd name="connsiteX0" fmla="*/ 0 w 3254590"/>
                    <a:gd name="connsiteY0" fmla="*/ 2381 h 5139790"/>
                    <a:gd name="connsiteX1" fmla="*/ 3254590 w 3254590"/>
                    <a:gd name="connsiteY1" fmla="*/ 0 h 5139790"/>
                    <a:gd name="connsiteX2" fmla="*/ 3254590 w 3254590"/>
                    <a:gd name="connsiteY2" fmla="*/ 5139790 h 5139790"/>
                    <a:gd name="connsiteX0" fmla="*/ 0 w 3254590"/>
                    <a:gd name="connsiteY0" fmla="*/ 2381 h 3582453"/>
                    <a:gd name="connsiteX1" fmla="*/ 3254590 w 3254590"/>
                    <a:gd name="connsiteY1" fmla="*/ 0 h 3582453"/>
                    <a:gd name="connsiteX2" fmla="*/ 3254590 w 3254590"/>
                    <a:gd name="connsiteY2" fmla="*/ 3582453 h 3582453"/>
                  </a:gdLst>
                  <a:ahLst/>
                  <a:cxnLst>
                    <a:cxn ang="0">
                      <a:pos x="connsiteX0" y="connsiteY0"/>
                    </a:cxn>
                    <a:cxn ang="0">
                      <a:pos x="connsiteX1" y="connsiteY1"/>
                    </a:cxn>
                    <a:cxn ang="0">
                      <a:pos x="connsiteX2" y="connsiteY2"/>
                    </a:cxn>
                  </a:cxnLst>
                  <a:rect l="l" t="t" r="r" b="b"/>
                  <a:pathLst>
                    <a:path w="3254590" h="3582453">
                      <a:moveTo>
                        <a:pt x="0" y="2381"/>
                      </a:moveTo>
                      <a:lnTo>
                        <a:pt x="3254590" y="0"/>
                      </a:lnTo>
                      <a:lnTo>
                        <a:pt x="3254590" y="3582453"/>
                      </a:lnTo>
                    </a:path>
                  </a:pathLst>
                </a:custGeom>
                <a:noFill/>
                <a:ln w="31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Freeform 12"/>
              <p:cNvSpPr/>
              <p:nvPr/>
            </p:nvSpPr>
            <p:spPr>
              <a:xfrm flipH="1">
                <a:off x="-4240386" y="2881834"/>
                <a:ext cx="5682977" cy="2583233"/>
              </a:xfrm>
              <a:custGeom>
                <a:avLst/>
                <a:gdLst>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509 h 2560572"/>
                  <a:gd name="connsiteX1" fmla="*/ 2338251 w 4715691"/>
                  <a:gd name="connsiteY1" fmla="*/ 252 h 2560572"/>
                  <a:gd name="connsiteX2" fmla="*/ 4715691 w 4715691"/>
                  <a:gd name="connsiteY2" fmla="*/ 2560572 h 2560572"/>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77439 w 4715691"/>
                  <a:gd name="connsiteY1" fmla="*/ 24 h 2560344"/>
                  <a:gd name="connsiteX2" fmla="*/ 4715691 w 4715691"/>
                  <a:gd name="connsiteY2" fmla="*/ 2560344 h 2560344"/>
                </a:gdLst>
                <a:ahLst/>
                <a:cxnLst>
                  <a:cxn ang="0">
                    <a:pos x="connsiteX0" y="connsiteY0"/>
                  </a:cxn>
                  <a:cxn ang="0">
                    <a:pos x="connsiteX1" y="connsiteY1"/>
                  </a:cxn>
                  <a:cxn ang="0">
                    <a:pos x="connsiteX2" y="connsiteY2"/>
                  </a:cxn>
                </a:cxnLst>
                <a:rect l="l" t="t" r="r" b="b"/>
                <a:pathLst>
                  <a:path w="4715691" h="2560344">
                    <a:moveTo>
                      <a:pt x="0" y="2547281"/>
                    </a:moveTo>
                    <a:cubicBezTo>
                      <a:pt x="1158240" y="2586471"/>
                      <a:pt x="1428205" y="8732"/>
                      <a:pt x="2377439" y="24"/>
                    </a:cubicBezTo>
                    <a:cubicBezTo>
                      <a:pt x="3326673" y="-8684"/>
                      <a:pt x="3570514" y="2386173"/>
                      <a:pt x="4715691" y="2560344"/>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4" name="Group 63"/>
            <p:cNvGrpSpPr/>
            <p:nvPr/>
          </p:nvGrpSpPr>
          <p:grpSpPr>
            <a:xfrm flipV="1">
              <a:off x="-4240386" y="5463227"/>
              <a:ext cx="11360023" cy="3453184"/>
              <a:chOff x="-4240386" y="2011883"/>
              <a:chExt cx="11360023" cy="3453184"/>
            </a:xfrm>
          </p:grpSpPr>
          <p:sp>
            <p:nvSpPr>
              <p:cNvPr id="72" name="Freeform 12"/>
              <p:cNvSpPr/>
              <p:nvPr/>
            </p:nvSpPr>
            <p:spPr>
              <a:xfrm>
                <a:off x="1436660" y="2881834"/>
                <a:ext cx="5682977" cy="2583233"/>
              </a:xfrm>
              <a:custGeom>
                <a:avLst/>
                <a:gdLst>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509 h 2560572"/>
                  <a:gd name="connsiteX1" fmla="*/ 2338251 w 4715691"/>
                  <a:gd name="connsiteY1" fmla="*/ 252 h 2560572"/>
                  <a:gd name="connsiteX2" fmla="*/ 4715691 w 4715691"/>
                  <a:gd name="connsiteY2" fmla="*/ 2560572 h 2560572"/>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77439 w 4715691"/>
                  <a:gd name="connsiteY1" fmla="*/ 24 h 2560344"/>
                  <a:gd name="connsiteX2" fmla="*/ 4715691 w 4715691"/>
                  <a:gd name="connsiteY2" fmla="*/ 2560344 h 2560344"/>
                </a:gdLst>
                <a:ahLst/>
                <a:cxnLst>
                  <a:cxn ang="0">
                    <a:pos x="connsiteX0" y="connsiteY0"/>
                  </a:cxn>
                  <a:cxn ang="0">
                    <a:pos x="connsiteX1" y="connsiteY1"/>
                  </a:cxn>
                  <a:cxn ang="0">
                    <a:pos x="connsiteX2" y="connsiteY2"/>
                  </a:cxn>
                </a:cxnLst>
                <a:rect l="l" t="t" r="r" b="b"/>
                <a:pathLst>
                  <a:path w="4715691" h="2560344">
                    <a:moveTo>
                      <a:pt x="0" y="2547281"/>
                    </a:moveTo>
                    <a:cubicBezTo>
                      <a:pt x="1158240" y="2586471"/>
                      <a:pt x="1428205" y="8732"/>
                      <a:pt x="2377439" y="24"/>
                    </a:cubicBezTo>
                    <a:cubicBezTo>
                      <a:pt x="3326673" y="-8684"/>
                      <a:pt x="3570514" y="2386173"/>
                      <a:pt x="4715691" y="2560344"/>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p:cNvGrpSpPr/>
              <p:nvPr/>
            </p:nvGrpSpPr>
            <p:grpSpPr>
              <a:xfrm flipH="1">
                <a:off x="-4240386" y="2011883"/>
                <a:ext cx="5682977" cy="3453184"/>
                <a:chOff x="1436660" y="2011883"/>
                <a:chExt cx="5682977" cy="3453184"/>
              </a:xfrm>
            </p:grpSpPr>
            <p:sp>
              <p:nvSpPr>
                <p:cNvPr id="68" name="moving hider"/>
                <p:cNvSpPr/>
                <p:nvPr/>
              </p:nvSpPr>
              <p:spPr>
                <a:xfrm>
                  <a:off x="4284680" y="2018802"/>
                  <a:ext cx="911497" cy="340883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ving hider"/>
                <p:cNvSpPr/>
                <p:nvPr/>
              </p:nvSpPr>
              <p:spPr>
                <a:xfrm flipV="1">
                  <a:off x="1436661" y="2011883"/>
                  <a:ext cx="3074816" cy="8737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This Group consists of objects, some invisible, to make the curve grow properly. </a:t>
                  </a:r>
                </a:p>
              </p:txBody>
            </p:sp>
            <p:sp>
              <p:nvSpPr>
                <p:cNvPr id="69" name="Freeform 12"/>
                <p:cNvSpPr/>
                <p:nvPr/>
              </p:nvSpPr>
              <p:spPr>
                <a:xfrm>
                  <a:off x="1436660" y="2881834"/>
                  <a:ext cx="5682977" cy="2583233"/>
                </a:xfrm>
                <a:custGeom>
                  <a:avLst/>
                  <a:gdLst>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509 h 2560572"/>
                    <a:gd name="connsiteX1" fmla="*/ 2338251 w 4715691"/>
                    <a:gd name="connsiteY1" fmla="*/ 252 h 2560572"/>
                    <a:gd name="connsiteX2" fmla="*/ 4715691 w 4715691"/>
                    <a:gd name="connsiteY2" fmla="*/ 2560572 h 2560572"/>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77439 w 4715691"/>
                    <a:gd name="connsiteY1" fmla="*/ 24 h 2560344"/>
                    <a:gd name="connsiteX2" fmla="*/ 4715691 w 4715691"/>
                    <a:gd name="connsiteY2" fmla="*/ 2560344 h 2560344"/>
                  </a:gdLst>
                  <a:ahLst/>
                  <a:cxnLst>
                    <a:cxn ang="0">
                      <a:pos x="connsiteX0" y="connsiteY0"/>
                    </a:cxn>
                    <a:cxn ang="0">
                      <a:pos x="connsiteX1" y="connsiteY1"/>
                    </a:cxn>
                    <a:cxn ang="0">
                      <a:pos x="connsiteX2" y="connsiteY2"/>
                    </a:cxn>
                  </a:cxnLst>
                  <a:rect l="l" t="t" r="r" b="b"/>
                  <a:pathLst>
                    <a:path w="4715691" h="2560344">
                      <a:moveTo>
                        <a:pt x="0" y="2547281"/>
                      </a:moveTo>
                      <a:cubicBezTo>
                        <a:pt x="1158240" y="2586471"/>
                        <a:pt x="1428205" y="8732"/>
                        <a:pt x="2377439" y="24"/>
                      </a:cubicBezTo>
                      <a:cubicBezTo>
                        <a:pt x="3326673" y="-8684"/>
                        <a:pt x="3570514" y="2386173"/>
                        <a:pt x="4715691" y="2560344"/>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27" name="frame hid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36"/>
          <a:stretch/>
        </p:blipFill>
        <p:spPr bwMode="auto">
          <a:xfrm>
            <a:off x="8818630" y="3674429"/>
            <a:ext cx="430065"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hider"/>
          <p:cNvSpPr/>
          <p:nvPr/>
        </p:nvSpPr>
        <p:spPr>
          <a:xfrm>
            <a:off x="1195655" y="5696464"/>
            <a:ext cx="6116595" cy="66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ider"/>
          <p:cNvSpPr/>
          <p:nvPr/>
        </p:nvSpPr>
        <p:spPr>
          <a:xfrm>
            <a:off x="432424" y="2018801"/>
            <a:ext cx="640283" cy="300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V axis"/>
          <p:cNvCxnSpPr/>
          <p:nvPr/>
        </p:nvCxnSpPr>
        <p:spPr>
          <a:xfrm flipH="1">
            <a:off x="1077784" y="2015255"/>
            <a:ext cx="0" cy="3654909"/>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H axis"/>
          <p:cNvCxnSpPr/>
          <p:nvPr/>
        </p:nvCxnSpPr>
        <p:spPr>
          <a:xfrm flipH="1">
            <a:off x="1077783" y="5670164"/>
            <a:ext cx="7223760"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45622" y="3585657"/>
            <a:ext cx="1683572" cy="446739"/>
          </a:xfrm>
          <a:prstGeom prst="rect">
            <a:avLst/>
          </a:prstGeom>
          <a:noFill/>
        </p:spPr>
        <p:txBody>
          <a:bodyPr wrap="none" rtlCol="0">
            <a:spAutoFit/>
          </a:bodyPr>
          <a:lstStyle/>
          <a:p>
            <a:r>
              <a:rPr lang="en-US" dirty="0"/>
              <a:t>Performance</a:t>
            </a:r>
          </a:p>
        </p:txBody>
      </p:sp>
      <p:sp>
        <p:nvSpPr>
          <p:cNvPr id="2" name="Title 1"/>
          <p:cNvSpPr>
            <a:spLocks noGrp="1"/>
          </p:cNvSpPr>
          <p:nvPr>
            <p:ph type="title"/>
          </p:nvPr>
        </p:nvSpPr>
        <p:spPr/>
        <p:txBody>
          <a:bodyPr anchor="t" anchorCtr="0">
            <a:noAutofit/>
          </a:bodyPr>
          <a:lstStyle/>
          <a:p>
            <a:r>
              <a:rPr lang="en-US" sz="4000" dirty="0"/>
              <a:t>Stress Training</a:t>
            </a:r>
            <a:br>
              <a:rPr lang="en-US" sz="4000" dirty="0"/>
            </a:br>
            <a:r>
              <a:rPr lang="en-US" sz="4000" dirty="0"/>
              <a:t>Tolerance and Resilience</a:t>
            </a:r>
          </a:p>
        </p:txBody>
      </p:sp>
      <p:sp>
        <p:nvSpPr>
          <p:cNvPr id="31" name="TextBox 30"/>
          <p:cNvSpPr txBox="1"/>
          <p:nvPr/>
        </p:nvSpPr>
        <p:spPr>
          <a:xfrm>
            <a:off x="3767811" y="5679012"/>
            <a:ext cx="981358" cy="369332"/>
          </a:xfrm>
          <a:prstGeom prst="rect">
            <a:avLst/>
          </a:prstGeom>
          <a:noFill/>
        </p:spPr>
        <p:txBody>
          <a:bodyPr wrap="none" rtlCol="0">
            <a:spAutoFit/>
          </a:bodyPr>
          <a:lstStyle/>
          <a:p>
            <a:pPr algn="ctr"/>
            <a:r>
              <a:rPr lang="en-US" dirty="0"/>
              <a:t>Demand</a:t>
            </a:r>
            <a:endParaRPr lang="en-US" sz="1200" dirty="0"/>
          </a:p>
        </p:txBody>
      </p:sp>
    </p:spTree>
    <p:extLst>
      <p:ext uri="{BB962C8B-B14F-4D97-AF65-F5344CB8AC3E}">
        <p14:creationId xmlns:p14="http://schemas.microsoft.com/office/powerpoint/2010/main" val="392972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7"/>
                                        </p:tgtEl>
                                      </p:cBhvr>
                                      <p:by x="125000" y="10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7"/>
                                        </p:tgtEl>
                                      </p:cBhvr>
                                      <p:by x="100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Your Capacity</a:t>
            </a:r>
          </a:p>
        </p:txBody>
      </p:sp>
      <p:sp>
        <p:nvSpPr>
          <p:cNvPr id="3" name="Content Placeholder 2"/>
          <p:cNvSpPr>
            <a:spLocks noGrp="1"/>
          </p:cNvSpPr>
          <p:nvPr>
            <p:ph sz="half" idx="1"/>
          </p:nvPr>
        </p:nvSpPr>
        <p:spPr/>
        <p:txBody>
          <a:bodyPr/>
          <a:lstStyle/>
          <a:p>
            <a:pPr marL="0" indent="0">
              <a:buNone/>
            </a:pPr>
            <a:r>
              <a:rPr lang="en-US" dirty="0"/>
              <a:t>Top 3 methods for handling greater demand on the job:</a:t>
            </a:r>
          </a:p>
          <a:p>
            <a:pPr marL="514350" indent="-514350">
              <a:buFont typeface="+mj-lt"/>
              <a:buAutoNum type="arabicPeriod"/>
            </a:pPr>
            <a:r>
              <a:rPr lang="en-US" dirty="0"/>
              <a:t>Training</a:t>
            </a:r>
          </a:p>
          <a:p>
            <a:pPr marL="514350" indent="-514350">
              <a:buFont typeface="+mj-lt"/>
              <a:buAutoNum type="arabicPeriod"/>
            </a:pPr>
            <a:r>
              <a:rPr lang="en-US" dirty="0"/>
              <a:t>Training</a:t>
            </a:r>
          </a:p>
          <a:p>
            <a:pPr marL="514350" indent="-514350">
              <a:buFont typeface="+mj-lt"/>
              <a:buAutoNum type="arabicPeriod"/>
            </a:pPr>
            <a:r>
              <a:rPr lang="en-US" dirty="0"/>
              <a:t>Training</a:t>
            </a:r>
          </a:p>
        </p:txBody>
      </p:sp>
      <p:sp>
        <p:nvSpPr>
          <p:cNvPr id="4" name="Content Placeholder 3"/>
          <p:cNvSpPr>
            <a:spLocks noGrp="1"/>
          </p:cNvSpPr>
          <p:nvPr>
            <p:ph sz="half" idx="2"/>
          </p:nvPr>
        </p:nvSpPr>
        <p:spPr/>
        <p:txBody>
          <a:bodyPr/>
          <a:lstStyle/>
          <a:p>
            <a:endParaRPr lang="en-US" dirty="0"/>
          </a:p>
        </p:txBody>
      </p:sp>
      <p:pic>
        <p:nvPicPr>
          <p:cNvPr id="11267" name="Picture 3" descr="\\inpo.org\open\On-Going Programs\Evaluations\Emergency Response Development\ERTD2\DMUS 2\COURSE\03 Development\Pics\Used\Quad Cities-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70482" y="1671781"/>
            <a:ext cx="3672114" cy="438626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EAE0D575-AF94-4223-AFCD-8DDEAB34B2DA}" type="slidenum">
              <a:rPr lang="en-US" smtClean="0"/>
              <a:pPr/>
              <a:t>34</a:t>
            </a:fld>
            <a:endParaRPr lang="en-US" dirty="0"/>
          </a:p>
        </p:txBody>
      </p:sp>
      <p:sp>
        <p:nvSpPr>
          <p:cNvPr id="6" name="TextBox 5"/>
          <p:cNvSpPr txBox="1"/>
          <p:nvPr/>
        </p:nvSpPr>
        <p:spPr>
          <a:xfrm>
            <a:off x="458165" y="365209"/>
            <a:ext cx="3514616" cy="369332"/>
          </a:xfrm>
          <a:prstGeom prst="rect">
            <a:avLst/>
          </a:prstGeom>
          <a:noFill/>
        </p:spPr>
        <p:txBody>
          <a:bodyPr wrap="none" rtlCol="0">
            <a:spAutoFit/>
          </a:bodyPr>
          <a:lstStyle/>
          <a:p>
            <a:r>
              <a:rPr lang="en-US" b="1" i="1" dirty="0">
                <a:solidFill>
                  <a:srgbClr val="752619"/>
                </a:solidFill>
                <a:latin typeface="Arial" pitchFamily="34" charset="0"/>
                <a:ea typeface="+mj-ea"/>
                <a:cs typeface="Arial" pitchFamily="34" charset="0"/>
              </a:rPr>
              <a:t>Stress</a:t>
            </a:r>
            <a:r>
              <a:rPr lang="en-US" sz="900" i="1" dirty="0"/>
              <a:t> </a:t>
            </a:r>
            <a:r>
              <a:rPr lang="en-US" b="1" i="1" dirty="0">
                <a:solidFill>
                  <a:srgbClr val="752619"/>
                </a:solidFill>
                <a:latin typeface="Arial" pitchFamily="34" charset="0"/>
                <a:ea typeface="+mj-ea"/>
                <a:cs typeface="Arial" pitchFamily="34" charset="0"/>
              </a:rPr>
              <a:t>Tolerance: Handle More</a:t>
            </a:r>
          </a:p>
        </p:txBody>
      </p:sp>
    </p:spTree>
    <p:extLst>
      <p:ext uri="{BB962C8B-B14F-4D97-AF65-F5344CB8AC3E}">
        <p14:creationId xmlns:p14="http://schemas.microsoft.com/office/powerpoint/2010/main" val="259453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fade">
                                      <p:cBhvr>
                                        <p:cTn id="18"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Nudge Your Comfort Zone</a:t>
            </a:r>
          </a:p>
        </p:txBody>
      </p:sp>
      <p:pic>
        <p:nvPicPr>
          <p:cNvPr id="12290" name="Picture 2" descr="\\inpo.org\open\On-Going Programs\Evaluations\Emergency Response Development\ERTD2\DMUS 2\COURSE\03 Development\Pics\Used\40854880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664" y="1385207"/>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inpo.org\open\On-Going Programs\Evaluations\Emergency Response Development\ERTD2\DMUS 2\COURSE\03 Development\Pics\Used\41828784_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904507" y="1911927"/>
            <a:ext cx="3187371" cy="308723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npo.org\open\On-Going Programs\Evaluations\Emergency Response Development\ERTD2\DMUS 2\COURSE\03 Development\Pics\Used\24456541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9994" y="3906982"/>
            <a:ext cx="3532447" cy="235496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AE0D575-AF94-4223-AFCD-8DDEAB34B2DA}" type="slidenum">
              <a:rPr lang="en-US" smtClean="0"/>
              <a:pPr/>
              <a:t>35</a:t>
            </a:fld>
            <a:endParaRPr lang="en-US" dirty="0"/>
          </a:p>
        </p:txBody>
      </p:sp>
      <p:sp>
        <p:nvSpPr>
          <p:cNvPr id="7" name="TextBox 6"/>
          <p:cNvSpPr txBox="1"/>
          <p:nvPr/>
        </p:nvSpPr>
        <p:spPr>
          <a:xfrm>
            <a:off x="458165" y="365209"/>
            <a:ext cx="3514616" cy="369332"/>
          </a:xfrm>
          <a:prstGeom prst="rect">
            <a:avLst/>
          </a:prstGeom>
          <a:noFill/>
        </p:spPr>
        <p:txBody>
          <a:bodyPr wrap="none" rtlCol="0">
            <a:spAutoFit/>
          </a:bodyPr>
          <a:lstStyle/>
          <a:p>
            <a:r>
              <a:rPr lang="en-US" b="1" i="1" dirty="0">
                <a:solidFill>
                  <a:srgbClr val="752619"/>
                </a:solidFill>
                <a:latin typeface="Arial" pitchFamily="34" charset="0"/>
                <a:ea typeface="+mj-ea"/>
                <a:cs typeface="Arial" pitchFamily="34" charset="0"/>
              </a:rPr>
              <a:t>Stress</a:t>
            </a:r>
            <a:r>
              <a:rPr lang="en-US" sz="900" i="1" dirty="0"/>
              <a:t> </a:t>
            </a:r>
            <a:r>
              <a:rPr lang="en-US" b="1" i="1" dirty="0">
                <a:solidFill>
                  <a:srgbClr val="752619"/>
                </a:solidFill>
                <a:latin typeface="Arial" pitchFamily="34" charset="0"/>
                <a:ea typeface="+mj-ea"/>
                <a:cs typeface="Arial" pitchFamily="34" charset="0"/>
              </a:rPr>
              <a:t>Tolerance: Handle More</a:t>
            </a:r>
          </a:p>
        </p:txBody>
      </p:sp>
    </p:spTree>
    <p:extLst>
      <p:ext uri="{BB962C8B-B14F-4D97-AF65-F5344CB8AC3E}">
        <p14:creationId xmlns:p14="http://schemas.microsoft.com/office/powerpoint/2010/main" val="41711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8985" y="1219200"/>
            <a:ext cx="7956978" cy="4987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43"/>
          <p:cNvSpPr/>
          <p:nvPr/>
        </p:nvSpPr>
        <p:spPr>
          <a:xfrm>
            <a:off x="6091881" y="4170035"/>
            <a:ext cx="1470455" cy="1501717"/>
          </a:xfrm>
          <a:custGeom>
            <a:avLst/>
            <a:gdLst/>
            <a:ahLst/>
            <a:cxnLst/>
            <a:rect l="l" t="t" r="r" b="b"/>
            <a:pathLst>
              <a:path w="1470455" h="1501717">
                <a:moveTo>
                  <a:pt x="0" y="0"/>
                </a:moveTo>
                <a:cubicBezTo>
                  <a:pt x="369265" y="588374"/>
                  <a:pt x="773608" y="1176289"/>
                  <a:pt x="1414532" y="1279290"/>
                </a:cubicBezTo>
                <a:lnTo>
                  <a:pt x="1470455" y="1279290"/>
                </a:lnTo>
                <a:lnTo>
                  <a:pt x="1470455" y="1501717"/>
                </a:lnTo>
                <a:lnTo>
                  <a:pt x="0" y="1501717"/>
                </a:lnTo>
                <a:close/>
              </a:path>
            </a:pathLst>
          </a:custGeom>
          <a:solidFill>
            <a:schemeClr val="accent4">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200" dirty="0">
                <a:solidFill>
                  <a:schemeClr val="tx1"/>
                </a:solidFill>
              </a:rPr>
              <a:t>DANGER ZONE</a:t>
            </a:r>
          </a:p>
        </p:txBody>
      </p:sp>
      <p:sp>
        <p:nvSpPr>
          <p:cNvPr id="2" name="Title 1"/>
          <p:cNvSpPr>
            <a:spLocks noGrp="1"/>
          </p:cNvSpPr>
          <p:nvPr>
            <p:ph type="title"/>
          </p:nvPr>
        </p:nvSpPr>
        <p:spPr/>
        <p:txBody>
          <a:bodyPr>
            <a:normAutofit fontScale="90000"/>
          </a:bodyPr>
          <a:lstStyle/>
          <a:p>
            <a:r>
              <a:rPr lang="en-US" dirty="0"/>
              <a:t>Conserve Your Stress Response</a:t>
            </a:r>
          </a:p>
        </p:txBody>
      </p:sp>
      <p:grpSp>
        <p:nvGrpSpPr>
          <p:cNvPr id="10" name="Group 9"/>
          <p:cNvGrpSpPr/>
          <p:nvPr/>
        </p:nvGrpSpPr>
        <p:grpSpPr>
          <a:xfrm>
            <a:off x="1087118" y="2015255"/>
            <a:ext cx="7599682" cy="4007692"/>
            <a:chOff x="504745" y="1981200"/>
            <a:chExt cx="8574267" cy="4094198"/>
          </a:xfrm>
        </p:grpSpPr>
        <p:cxnSp>
          <p:nvCxnSpPr>
            <p:cNvPr id="11" name="Straight Connector 10"/>
            <p:cNvCxnSpPr/>
            <p:nvPr/>
          </p:nvCxnSpPr>
          <p:spPr>
            <a:xfrm flipH="1">
              <a:off x="971550" y="1981200"/>
              <a:ext cx="0" cy="373380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71551" y="5715000"/>
              <a:ext cx="8107461"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103196" y="3561676"/>
              <a:ext cx="1719912" cy="504029"/>
            </a:xfrm>
            <a:prstGeom prst="rect">
              <a:avLst/>
            </a:prstGeom>
            <a:noFill/>
          </p:spPr>
          <p:txBody>
            <a:bodyPr wrap="none" rtlCol="0">
              <a:spAutoFit/>
            </a:bodyPr>
            <a:lstStyle/>
            <a:p>
              <a:r>
                <a:rPr lang="en-US" dirty="0"/>
                <a:t>Performance</a:t>
              </a:r>
            </a:p>
          </p:txBody>
        </p:sp>
        <p:sp>
          <p:nvSpPr>
            <p:cNvPr id="14" name="TextBox 13"/>
            <p:cNvSpPr txBox="1"/>
            <p:nvPr/>
          </p:nvSpPr>
          <p:spPr>
            <a:xfrm>
              <a:off x="4132325" y="5698094"/>
              <a:ext cx="1107209" cy="377304"/>
            </a:xfrm>
            <a:prstGeom prst="rect">
              <a:avLst/>
            </a:prstGeom>
            <a:noFill/>
          </p:spPr>
          <p:txBody>
            <a:bodyPr wrap="none" rtlCol="0">
              <a:spAutoFit/>
            </a:bodyPr>
            <a:lstStyle/>
            <a:p>
              <a:r>
                <a:rPr lang="en-US" dirty="0"/>
                <a:t>Demand</a:t>
              </a:r>
            </a:p>
          </p:txBody>
        </p:sp>
      </p:grpSp>
      <p:sp>
        <p:nvSpPr>
          <p:cNvPr id="15" name="TextBox 14"/>
          <p:cNvSpPr txBox="1"/>
          <p:nvPr/>
        </p:nvSpPr>
        <p:spPr>
          <a:xfrm>
            <a:off x="2542631" y="5070047"/>
            <a:ext cx="1052083" cy="369332"/>
          </a:xfrm>
          <a:prstGeom prst="rect">
            <a:avLst/>
          </a:prstGeom>
          <a:noFill/>
        </p:spPr>
        <p:txBody>
          <a:bodyPr wrap="none" rtlCol="0">
            <a:spAutoFit/>
          </a:bodyPr>
          <a:lstStyle/>
          <a:p>
            <a:r>
              <a:rPr lang="en-US" dirty="0">
                <a:solidFill>
                  <a:schemeClr val="bg1">
                    <a:lumMod val="75000"/>
                  </a:schemeClr>
                </a:solidFill>
              </a:rPr>
              <a:t>Boredom</a:t>
            </a:r>
          </a:p>
        </p:txBody>
      </p:sp>
      <p:sp>
        <p:nvSpPr>
          <p:cNvPr id="17" name="TextBox 16"/>
          <p:cNvSpPr txBox="1"/>
          <p:nvPr/>
        </p:nvSpPr>
        <p:spPr>
          <a:xfrm>
            <a:off x="5714347" y="5070047"/>
            <a:ext cx="1211229" cy="369332"/>
          </a:xfrm>
          <a:prstGeom prst="rect">
            <a:avLst/>
          </a:prstGeom>
          <a:noFill/>
        </p:spPr>
        <p:txBody>
          <a:bodyPr wrap="none" rtlCol="0">
            <a:spAutoFit/>
          </a:bodyPr>
          <a:lstStyle/>
          <a:p>
            <a:pPr algn="r"/>
            <a:r>
              <a:rPr lang="en-US" dirty="0">
                <a:solidFill>
                  <a:schemeClr val="bg1">
                    <a:lumMod val="75000"/>
                  </a:schemeClr>
                </a:solidFill>
              </a:rPr>
              <a:t>Exhaustion</a:t>
            </a:r>
          </a:p>
        </p:txBody>
      </p:sp>
      <p:sp>
        <p:nvSpPr>
          <p:cNvPr id="18" name="TextBox 17"/>
          <p:cNvSpPr txBox="1"/>
          <p:nvPr/>
        </p:nvSpPr>
        <p:spPr>
          <a:xfrm>
            <a:off x="6088923" y="3557795"/>
            <a:ext cx="1288623" cy="369332"/>
          </a:xfrm>
          <a:prstGeom prst="rect">
            <a:avLst/>
          </a:prstGeom>
          <a:noFill/>
        </p:spPr>
        <p:txBody>
          <a:bodyPr wrap="none" rtlCol="0">
            <a:spAutoFit/>
          </a:bodyPr>
          <a:lstStyle/>
          <a:p>
            <a:pPr algn="ctr"/>
            <a:r>
              <a:rPr lang="en-US" dirty="0">
                <a:solidFill>
                  <a:schemeClr val="bg1">
                    <a:lumMod val="75000"/>
                  </a:schemeClr>
                </a:solidFill>
              </a:rPr>
              <a:t>Impairment</a:t>
            </a:r>
          </a:p>
        </p:txBody>
      </p:sp>
      <p:sp>
        <p:nvSpPr>
          <p:cNvPr id="19" name="TextBox 18"/>
          <p:cNvSpPr txBox="1"/>
          <p:nvPr/>
        </p:nvSpPr>
        <p:spPr>
          <a:xfrm>
            <a:off x="2134980" y="3557795"/>
            <a:ext cx="1352934" cy="369332"/>
          </a:xfrm>
          <a:prstGeom prst="rect">
            <a:avLst/>
          </a:prstGeom>
          <a:noFill/>
        </p:spPr>
        <p:txBody>
          <a:bodyPr wrap="none" rtlCol="0">
            <a:spAutoFit/>
          </a:bodyPr>
          <a:lstStyle/>
          <a:p>
            <a:pPr algn="ctr"/>
            <a:r>
              <a:rPr lang="en-US" dirty="0">
                <a:solidFill>
                  <a:schemeClr val="bg1">
                    <a:lumMod val="75000"/>
                  </a:schemeClr>
                </a:solidFill>
              </a:rPr>
              <a:t>Engagement</a:t>
            </a:r>
          </a:p>
        </p:txBody>
      </p:sp>
      <p:sp>
        <p:nvSpPr>
          <p:cNvPr id="20" name="TextBox 19"/>
          <p:cNvSpPr txBox="1"/>
          <p:nvPr/>
        </p:nvSpPr>
        <p:spPr>
          <a:xfrm>
            <a:off x="4060262" y="2477454"/>
            <a:ext cx="1391856" cy="369332"/>
          </a:xfrm>
          <a:prstGeom prst="rect">
            <a:avLst/>
          </a:prstGeom>
          <a:noFill/>
        </p:spPr>
        <p:txBody>
          <a:bodyPr wrap="none" rtlCol="0">
            <a:spAutoFit/>
          </a:bodyPr>
          <a:lstStyle/>
          <a:p>
            <a:r>
              <a:rPr lang="en-US" dirty="0">
                <a:solidFill>
                  <a:schemeClr val="bg1">
                    <a:lumMod val="75000"/>
                  </a:schemeClr>
                </a:solidFill>
              </a:rPr>
              <a:t>Performance</a:t>
            </a:r>
          </a:p>
        </p:txBody>
      </p:sp>
      <p:sp>
        <p:nvSpPr>
          <p:cNvPr id="23" name="Freeform 22"/>
          <p:cNvSpPr/>
          <p:nvPr/>
        </p:nvSpPr>
        <p:spPr>
          <a:xfrm>
            <a:off x="1839758" y="2881834"/>
            <a:ext cx="5704042" cy="2583233"/>
          </a:xfrm>
          <a:custGeom>
            <a:avLst/>
            <a:gdLst>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509 h 2560572"/>
              <a:gd name="connsiteX1" fmla="*/ 2338251 w 4715691"/>
              <a:gd name="connsiteY1" fmla="*/ 252 h 2560572"/>
              <a:gd name="connsiteX2" fmla="*/ 4715691 w 4715691"/>
              <a:gd name="connsiteY2" fmla="*/ 2560572 h 2560572"/>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77439 w 4715691"/>
              <a:gd name="connsiteY1" fmla="*/ 24 h 2560344"/>
              <a:gd name="connsiteX2" fmla="*/ 4715691 w 4715691"/>
              <a:gd name="connsiteY2" fmla="*/ 2560344 h 2560344"/>
            </a:gdLst>
            <a:ahLst/>
            <a:cxnLst>
              <a:cxn ang="0">
                <a:pos x="connsiteX0" y="connsiteY0"/>
              </a:cxn>
              <a:cxn ang="0">
                <a:pos x="connsiteX1" y="connsiteY1"/>
              </a:cxn>
              <a:cxn ang="0">
                <a:pos x="connsiteX2" y="connsiteY2"/>
              </a:cxn>
            </a:cxnLst>
            <a:rect l="l" t="t" r="r" b="b"/>
            <a:pathLst>
              <a:path w="4715691" h="2560344">
                <a:moveTo>
                  <a:pt x="0" y="2547281"/>
                </a:moveTo>
                <a:cubicBezTo>
                  <a:pt x="1158240" y="2586471"/>
                  <a:pt x="1428205" y="8732"/>
                  <a:pt x="2377439" y="24"/>
                </a:cubicBezTo>
                <a:cubicBezTo>
                  <a:pt x="3326673" y="-8684"/>
                  <a:pt x="3570514" y="2386173"/>
                  <a:pt x="4715691" y="2560344"/>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4118476" y="1679945"/>
            <a:ext cx="889218" cy="3974621"/>
            <a:chOff x="828743" y="1685200"/>
            <a:chExt cx="889218" cy="3974621"/>
          </a:xfrm>
        </p:grpSpPr>
        <p:cxnSp>
          <p:nvCxnSpPr>
            <p:cNvPr id="24" name="Straight Connector 23"/>
            <p:cNvCxnSpPr/>
            <p:nvPr/>
          </p:nvCxnSpPr>
          <p:spPr>
            <a:xfrm flipV="1">
              <a:off x="1686910" y="1923393"/>
              <a:ext cx="0" cy="37364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28743" y="1685200"/>
              <a:ext cx="889218" cy="523220"/>
            </a:xfrm>
            <a:prstGeom prst="rect">
              <a:avLst/>
            </a:prstGeom>
            <a:noFill/>
          </p:spPr>
          <p:txBody>
            <a:bodyPr wrap="none" rtlCol="0">
              <a:spAutoFit/>
            </a:bodyPr>
            <a:lstStyle/>
            <a:p>
              <a:pPr algn="r"/>
              <a:r>
                <a:rPr lang="en-US" sz="1400" dirty="0">
                  <a:solidFill>
                    <a:srgbClr val="FF0000"/>
                  </a:solidFill>
                </a:rPr>
                <a:t>Waking:</a:t>
              </a:r>
              <a:br>
                <a:rPr lang="en-US" sz="1400" dirty="0">
                  <a:solidFill>
                    <a:srgbClr val="FF0000"/>
                  </a:solidFill>
                </a:rPr>
              </a:br>
              <a:r>
                <a:rPr lang="en-US" sz="1400" dirty="0">
                  <a:solidFill>
                    <a:srgbClr val="FF0000"/>
                  </a:solidFill>
                </a:rPr>
                <a:t>Overslept</a:t>
              </a:r>
            </a:p>
          </p:txBody>
        </p:sp>
      </p:grpSp>
      <p:grpSp>
        <p:nvGrpSpPr>
          <p:cNvPr id="26" name="Group 25"/>
          <p:cNvGrpSpPr/>
          <p:nvPr/>
        </p:nvGrpSpPr>
        <p:grpSpPr>
          <a:xfrm>
            <a:off x="5002585" y="1396317"/>
            <a:ext cx="736484" cy="4279269"/>
            <a:chOff x="1371271" y="1440407"/>
            <a:chExt cx="736484" cy="4456284"/>
          </a:xfrm>
        </p:grpSpPr>
        <p:cxnSp>
          <p:nvCxnSpPr>
            <p:cNvPr id="27" name="Straight Connector 26"/>
            <p:cNvCxnSpPr/>
            <p:nvPr/>
          </p:nvCxnSpPr>
          <p:spPr>
            <a:xfrm flipV="1">
              <a:off x="1539764" y="1923393"/>
              <a:ext cx="5252" cy="39732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371271" y="1440407"/>
              <a:ext cx="736484" cy="544863"/>
            </a:xfrm>
            <a:prstGeom prst="rect">
              <a:avLst/>
            </a:prstGeom>
            <a:noFill/>
          </p:spPr>
          <p:txBody>
            <a:bodyPr wrap="none" rtlCol="0">
              <a:spAutoFit/>
            </a:bodyPr>
            <a:lstStyle/>
            <a:p>
              <a:r>
                <a:rPr lang="en-US" sz="1400" dirty="0">
                  <a:solidFill>
                    <a:srgbClr val="FF0000"/>
                  </a:solidFill>
                </a:rPr>
                <a:t>Car </a:t>
              </a:r>
              <a:br>
                <a:rPr lang="en-US" sz="1400" dirty="0">
                  <a:solidFill>
                    <a:srgbClr val="FF0000"/>
                  </a:solidFill>
                </a:rPr>
              </a:br>
              <a:r>
                <a:rPr lang="en-US" sz="1400" dirty="0">
                  <a:solidFill>
                    <a:srgbClr val="FF0000"/>
                  </a:solidFill>
                </a:rPr>
                <a:t>Trouble</a:t>
              </a:r>
            </a:p>
          </p:txBody>
        </p:sp>
      </p:grpSp>
      <p:grpSp>
        <p:nvGrpSpPr>
          <p:cNvPr id="29" name="Group 28"/>
          <p:cNvGrpSpPr/>
          <p:nvPr/>
        </p:nvGrpSpPr>
        <p:grpSpPr>
          <a:xfrm>
            <a:off x="5232672" y="2014176"/>
            <a:ext cx="799257" cy="3661411"/>
            <a:chOff x="1196715" y="2398088"/>
            <a:chExt cx="799257" cy="3261733"/>
          </a:xfrm>
        </p:grpSpPr>
        <p:cxnSp>
          <p:nvCxnSpPr>
            <p:cNvPr id="30" name="Straight Connector 29"/>
            <p:cNvCxnSpPr/>
            <p:nvPr/>
          </p:nvCxnSpPr>
          <p:spPr>
            <a:xfrm flipV="1">
              <a:off x="1355824" y="2838506"/>
              <a:ext cx="0" cy="28213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196715" y="2398088"/>
              <a:ext cx="799257" cy="555449"/>
            </a:xfrm>
            <a:prstGeom prst="rect">
              <a:avLst/>
            </a:prstGeom>
            <a:noFill/>
          </p:spPr>
          <p:txBody>
            <a:bodyPr wrap="none" rtlCol="0">
              <a:spAutoFit/>
            </a:bodyPr>
            <a:lstStyle/>
            <a:p>
              <a:pPr algn="ctr"/>
              <a:r>
                <a:rPr lang="en-US" sz="1400" dirty="0">
                  <a:solidFill>
                    <a:srgbClr val="FF0000"/>
                  </a:solidFill>
                </a:rPr>
                <a:t>Late for </a:t>
              </a:r>
              <a:br>
                <a:rPr lang="en-US" sz="1400" dirty="0">
                  <a:solidFill>
                    <a:srgbClr val="FF0000"/>
                  </a:solidFill>
                </a:rPr>
              </a:br>
              <a:r>
                <a:rPr lang="en-US" sz="1400" dirty="0">
                  <a:solidFill>
                    <a:srgbClr val="FF0000"/>
                  </a:solidFill>
                </a:rPr>
                <a:t>Meeting</a:t>
              </a:r>
            </a:p>
          </p:txBody>
        </p:sp>
      </p:grpSp>
      <p:grpSp>
        <p:nvGrpSpPr>
          <p:cNvPr id="32" name="Group 31"/>
          <p:cNvGrpSpPr/>
          <p:nvPr/>
        </p:nvGrpSpPr>
        <p:grpSpPr>
          <a:xfrm>
            <a:off x="5456133" y="2518014"/>
            <a:ext cx="876137" cy="3153737"/>
            <a:chOff x="1125895" y="1143758"/>
            <a:chExt cx="876137" cy="3468047"/>
          </a:xfrm>
        </p:grpSpPr>
        <p:cxnSp>
          <p:nvCxnSpPr>
            <p:cNvPr id="33" name="Straight Connector 32"/>
            <p:cNvCxnSpPr/>
            <p:nvPr/>
          </p:nvCxnSpPr>
          <p:spPr>
            <a:xfrm flipV="1">
              <a:off x="1545016" y="1923394"/>
              <a:ext cx="1" cy="26884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25895" y="1143758"/>
              <a:ext cx="876137" cy="812281"/>
            </a:xfrm>
            <a:prstGeom prst="rect">
              <a:avLst/>
            </a:prstGeom>
            <a:noFill/>
          </p:spPr>
          <p:txBody>
            <a:bodyPr wrap="none" rtlCol="0">
              <a:spAutoFit/>
            </a:bodyPr>
            <a:lstStyle/>
            <a:p>
              <a:pPr algn="ctr"/>
              <a:r>
                <a:rPr lang="en-US" sz="1400" dirty="0">
                  <a:solidFill>
                    <a:srgbClr val="FF0000"/>
                  </a:solidFill>
                </a:rPr>
                <a:t>Negative</a:t>
              </a:r>
              <a:br>
                <a:rPr lang="en-US" sz="1400" dirty="0">
                  <a:solidFill>
                    <a:srgbClr val="FF0000"/>
                  </a:solidFill>
                </a:rPr>
              </a:br>
              <a:r>
                <a:rPr lang="en-US" sz="1400" dirty="0">
                  <a:solidFill>
                    <a:srgbClr val="FF0000"/>
                  </a:solidFill>
                </a:rPr>
                <a:t>Feedback</a:t>
              </a:r>
              <a:br>
                <a:rPr lang="en-US" sz="1400" dirty="0">
                  <a:solidFill>
                    <a:srgbClr val="FF0000"/>
                  </a:solidFill>
                </a:rPr>
              </a:br>
              <a:r>
                <a:rPr lang="en-US" sz="1400" dirty="0">
                  <a:solidFill>
                    <a:srgbClr val="FF0000"/>
                  </a:solidFill>
                </a:rPr>
                <a:t>at Work</a:t>
              </a:r>
            </a:p>
          </p:txBody>
        </p:sp>
      </p:grpSp>
      <p:grpSp>
        <p:nvGrpSpPr>
          <p:cNvPr id="35" name="Group 34"/>
          <p:cNvGrpSpPr/>
          <p:nvPr/>
        </p:nvGrpSpPr>
        <p:grpSpPr>
          <a:xfrm>
            <a:off x="5909235" y="1375236"/>
            <a:ext cx="788129" cy="4276543"/>
            <a:chOff x="1284714" y="854026"/>
            <a:chExt cx="788129" cy="3959478"/>
          </a:xfrm>
        </p:grpSpPr>
        <p:cxnSp>
          <p:nvCxnSpPr>
            <p:cNvPr id="36" name="Straight Connector 35"/>
            <p:cNvCxnSpPr/>
            <p:nvPr/>
          </p:nvCxnSpPr>
          <p:spPr>
            <a:xfrm flipH="1" flipV="1">
              <a:off x="1692172" y="1342420"/>
              <a:ext cx="1" cy="34710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284714" y="854026"/>
              <a:ext cx="788129" cy="484428"/>
            </a:xfrm>
            <a:prstGeom prst="rect">
              <a:avLst/>
            </a:prstGeom>
            <a:noFill/>
          </p:spPr>
          <p:txBody>
            <a:bodyPr wrap="square" rtlCol="0">
              <a:spAutoFit/>
            </a:bodyPr>
            <a:lstStyle/>
            <a:p>
              <a:pPr algn="ctr"/>
              <a:r>
                <a:rPr lang="en-US" sz="1400" b="1" i="1" dirty="0">
                  <a:solidFill>
                    <a:srgbClr val="FF0000"/>
                  </a:solidFill>
                </a:rPr>
                <a:t>BLOW UP!</a:t>
              </a:r>
            </a:p>
          </p:txBody>
        </p:sp>
      </p:grpSp>
      <p:sp>
        <p:nvSpPr>
          <p:cNvPr id="40" name="Oval 39"/>
          <p:cNvSpPr/>
          <p:nvPr/>
        </p:nvSpPr>
        <p:spPr>
          <a:xfrm>
            <a:off x="6206627" y="4428119"/>
            <a:ext cx="220718" cy="22071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39" name="Explosion 1 38"/>
          <p:cNvSpPr/>
          <p:nvPr/>
        </p:nvSpPr>
        <p:spPr>
          <a:xfrm>
            <a:off x="6308109" y="3984889"/>
            <a:ext cx="2072621" cy="756745"/>
          </a:xfrm>
          <a:custGeom>
            <a:avLst/>
            <a:gdLst>
              <a:gd name="connsiteX0" fmla="*/ 1587257 w 2310514"/>
              <a:gd name="connsiteY0" fmla="*/ 0 h 756745"/>
              <a:gd name="connsiteX1" fmla="*/ 1549755 w 2310514"/>
              <a:gd name="connsiteY1" fmla="*/ 186559 h 756745"/>
              <a:gd name="connsiteX2" fmla="*/ 1981482 w 2310514"/>
              <a:gd name="connsiteY2" fmla="*/ 156149 h 756745"/>
              <a:gd name="connsiteX3" fmla="*/ 1810018 w 2310514"/>
              <a:gd name="connsiteY3" fmla="*/ 256278 h 756745"/>
              <a:gd name="connsiteX4" fmla="*/ 2259115 w 2310514"/>
              <a:gd name="connsiteY4" fmla="*/ 285076 h 756745"/>
              <a:gd name="connsiteX5" fmla="*/ 1902494 w 2310514"/>
              <a:gd name="connsiteY5" fmla="*/ 366987 h 756745"/>
              <a:gd name="connsiteX6" fmla="*/ 2310514 w 2310514"/>
              <a:gd name="connsiteY6" fmla="*/ 465609 h 756745"/>
              <a:gd name="connsiteX7" fmla="*/ 1823812 w 2310514"/>
              <a:gd name="connsiteY7" fmla="*/ 453417 h 756745"/>
              <a:gd name="connsiteX8" fmla="*/ 1957469 w 2310514"/>
              <a:gd name="connsiteY8" fmla="*/ 633949 h 756745"/>
              <a:gd name="connsiteX9" fmla="*/ 1535960 w 2310514"/>
              <a:gd name="connsiteY9" fmla="*/ 506494 h 756745"/>
              <a:gd name="connsiteX10" fmla="*/ 1456972 w 2310514"/>
              <a:gd name="connsiteY10" fmla="*/ 691476 h 756745"/>
              <a:gd name="connsiteX11" fmla="*/ 1179543 w 2310514"/>
              <a:gd name="connsiteY11" fmla="*/ 523240 h 756745"/>
              <a:gd name="connsiteX12" fmla="*/ 970373 w 2310514"/>
              <a:gd name="connsiteY12" fmla="*/ 756745 h 756745"/>
              <a:gd name="connsiteX13" fmla="*/ 891691 w 2310514"/>
              <a:gd name="connsiteY13" fmla="*/ 547484 h 756745"/>
              <a:gd name="connsiteX14" fmla="*/ 589942 w 2310514"/>
              <a:gd name="connsiteY14" fmla="*/ 617203 h 756745"/>
              <a:gd name="connsiteX15" fmla="*/ 682418 w 2310514"/>
              <a:gd name="connsiteY15" fmla="*/ 488276 h 756745"/>
              <a:gd name="connsiteX16" fmla="*/ 552384 w 2310514"/>
              <a:gd name="connsiteY16" fmla="*/ 493514 h 756745"/>
              <a:gd name="connsiteX17" fmla="*/ 0 w 2310514"/>
              <a:gd name="connsiteY17" fmla="*/ 551468 h 756745"/>
              <a:gd name="connsiteX18" fmla="*/ 117137 w 2310514"/>
              <a:gd name="connsiteY18" fmla="*/ 511048 h 756745"/>
              <a:gd name="connsiteX19" fmla="*/ 483671 w 2310514"/>
              <a:gd name="connsiteY19" fmla="*/ 412531 h 756745"/>
              <a:gd name="connsiteX20" fmla="*/ 103342 w 2310514"/>
              <a:gd name="connsiteY20" fmla="*/ 301822 h 756745"/>
              <a:gd name="connsiteX21" fmla="*/ 576147 w 2310514"/>
              <a:gd name="connsiteY21" fmla="*/ 266858 h 756745"/>
              <a:gd name="connsiteX22" fmla="*/ 141150 w 2310514"/>
              <a:gd name="connsiteY22" fmla="*/ 80404 h 756745"/>
              <a:gd name="connsiteX23" fmla="*/ 850511 w 2310514"/>
              <a:gd name="connsiteY23" fmla="*/ 221418 h 756745"/>
              <a:gd name="connsiteX24" fmla="*/ 956782 w 2310514"/>
              <a:gd name="connsiteY24" fmla="*/ 80404 h 756745"/>
              <a:gd name="connsiteX25" fmla="*/ 1206928 w 2310514"/>
              <a:gd name="connsiteY25" fmla="*/ 203200 h 756745"/>
              <a:gd name="connsiteX26" fmla="*/ 1587257 w 2310514"/>
              <a:gd name="connsiteY26" fmla="*/ 0 h 756745"/>
              <a:gd name="connsiteX0" fmla="*/ 1587257 w 2310514"/>
              <a:gd name="connsiteY0" fmla="*/ 0 h 756745"/>
              <a:gd name="connsiteX1" fmla="*/ 1549755 w 2310514"/>
              <a:gd name="connsiteY1" fmla="*/ 186559 h 756745"/>
              <a:gd name="connsiteX2" fmla="*/ 1981482 w 2310514"/>
              <a:gd name="connsiteY2" fmla="*/ 156149 h 756745"/>
              <a:gd name="connsiteX3" fmla="*/ 1810018 w 2310514"/>
              <a:gd name="connsiteY3" fmla="*/ 256278 h 756745"/>
              <a:gd name="connsiteX4" fmla="*/ 2259115 w 2310514"/>
              <a:gd name="connsiteY4" fmla="*/ 285076 h 756745"/>
              <a:gd name="connsiteX5" fmla="*/ 1902494 w 2310514"/>
              <a:gd name="connsiteY5" fmla="*/ 366987 h 756745"/>
              <a:gd name="connsiteX6" fmla="*/ 2310514 w 2310514"/>
              <a:gd name="connsiteY6" fmla="*/ 465609 h 756745"/>
              <a:gd name="connsiteX7" fmla="*/ 1823812 w 2310514"/>
              <a:gd name="connsiteY7" fmla="*/ 453417 h 756745"/>
              <a:gd name="connsiteX8" fmla="*/ 1957469 w 2310514"/>
              <a:gd name="connsiteY8" fmla="*/ 633949 h 756745"/>
              <a:gd name="connsiteX9" fmla="*/ 1535960 w 2310514"/>
              <a:gd name="connsiteY9" fmla="*/ 506494 h 756745"/>
              <a:gd name="connsiteX10" fmla="*/ 1456972 w 2310514"/>
              <a:gd name="connsiteY10" fmla="*/ 691476 h 756745"/>
              <a:gd name="connsiteX11" fmla="*/ 1179543 w 2310514"/>
              <a:gd name="connsiteY11" fmla="*/ 523240 h 756745"/>
              <a:gd name="connsiteX12" fmla="*/ 970373 w 2310514"/>
              <a:gd name="connsiteY12" fmla="*/ 756745 h 756745"/>
              <a:gd name="connsiteX13" fmla="*/ 891691 w 2310514"/>
              <a:gd name="connsiteY13" fmla="*/ 547484 h 756745"/>
              <a:gd name="connsiteX14" fmla="*/ 589942 w 2310514"/>
              <a:gd name="connsiteY14" fmla="*/ 617203 h 756745"/>
              <a:gd name="connsiteX15" fmla="*/ 682418 w 2310514"/>
              <a:gd name="connsiteY15" fmla="*/ 488276 h 756745"/>
              <a:gd name="connsiteX16" fmla="*/ 552384 w 2310514"/>
              <a:gd name="connsiteY16" fmla="*/ 493514 h 756745"/>
              <a:gd name="connsiteX17" fmla="*/ 0 w 2310514"/>
              <a:gd name="connsiteY17" fmla="*/ 551468 h 756745"/>
              <a:gd name="connsiteX18" fmla="*/ 117137 w 2310514"/>
              <a:gd name="connsiteY18" fmla="*/ 511048 h 756745"/>
              <a:gd name="connsiteX19" fmla="*/ 483671 w 2310514"/>
              <a:gd name="connsiteY19" fmla="*/ 412531 h 756745"/>
              <a:gd name="connsiteX20" fmla="*/ 248307 w 2310514"/>
              <a:gd name="connsiteY20" fmla="*/ 301822 h 756745"/>
              <a:gd name="connsiteX21" fmla="*/ 576147 w 2310514"/>
              <a:gd name="connsiteY21" fmla="*/ 266858 h 756745"/>
              <a:gd name="connsiteX22" fmla="*/ 141150 w 2310514"/>
              <a:gd name="connsiteY22" fmla="*/ 80404 h 756745"/>
              <a:gd name="connsiteX23" fmla="*/ 850511 w 2310514"/>
              <a:gd name="connsiteY23" fmla="*/ 221418 h 756745"/>
              <a:gd name="connsiteX24" fmla="*/ 956782 w 2310514"/>
              <a:gd name="connsiteY24" fmla="*/ 80404 h 756745"/>
              <a:gd name="connsiteX25" fmla="*/ 1206928 w 2310514"/>
              <a:gd name="connsiteY25" fmla="*/ 203200 h 756745"/>
              <a:gd name="connsiteX26" fmla="*/ 1587257 w 2310514"/>
              <a:gd name="connsiteY26" fmla="*/ 0 h 756745"/>
              <a:gd name="connsiteX0" fmla="*/ 1587257 w 2310514"/>
              <a:gd name="connsiteY0" fmla="*/ 0 h 756745"/>
              <a:gd name="connsiteX1" fmla="*/ 1549755 w 2310514"/>
              <a:gd name="connsiteY1" fmla="*/ 186559 h 756745"/>
              <a:gd name="connsiteX2" fmla="*/ 1981482 w 2310514"/>
              <a:gd name="connsiteY2" fmla="*/ 156149 h 756745"/>
              <a:gd name="connsiteX3" fmla="*/ 1810018 w 2310514"/>
              <a:gd name="connsiteY3" fmla="*/ 256278 h 756745"/>
              <a:gd name="connsiteX4" fmla="*/ 2259115 w 2310514"/>
              <a:gd name="connsiteY4" fmla="*/ 285076 h 756745"/>
              <a:gd name="connsiteX5" fmla="*/ 1902494 w 2310514"/>
              <a:gd name="connsiteY5" fmla="*/ 366987 h 756745"/>
              <a:gd name="connsiteX6" fmla="*/ 2310514 w 2310514"/>
              <a:gd name="connsiteY6" fmla="*/ 465609 h 756745"/>
              <a:gd name="connsiteX7" fmla="*/ 1823812 w 2310514"/>
              <a:gd name="connsiteY7" fmla="*/ 453417 h 756745"/>
              <a:gd name="connsiteX8" fmla="*/ 1957469 w 2310514"/>
              <a:gd name="connsiteY8" fmla="*/ 633949 h 756745"/>
              <a:gd name="connsiteX9" fmla="*/ 1535960 w 2310514"/>
              <a:gd name="connsiteY9" fmla="*/ 506494 h 756745"/>
              <a:gd name="connsiteX10" fmla="*/ 1456972 w 2310514"/>
              <a:gd name="connsiteY10" fmla="*/ 691476 h 756745"/>
              <a:gd name="connsiteX11" fmla="*/ 1179543 w 2310514"/>
              <a:gd name="connsiteY11" fmla="*/ 523240 h 756745"/>
              <a:gd name="connsiteX12" fmla="*/ 970373 w 2310514"/>
              <a:gd name="connsiteY12" fmla="*/ 756745 h 756745"/>
              <a:gd name="connsiteX13" fmla="*/ 891691 w 2310514"/>
              <a:gd name="connsiteY13" fmla="*/ 547484 h 756745"/>
              <a:gd name="connsiteX14" fmla="*/ 589942 w 2310514"/>
              <a:gd name="connsiteY14" fmla="*/ 617203 h 756745"/>
              <a:gd name="connsiteX15" fmla="*/ 682418 w 2310514"/>
              <a:gd name="connsiteY15" fmla="*/ 488276 h 756745"/>
              <a:gd name="connsiteX16" fmla="*/ 552384 w 2310514"/>
              <a:gd name="connsiteY16" fmla="*/ 493514 h 756745"/>
              <a:gd name="connsiteX17" fmla="*/ 0 w 2310514"/>
              <a:gd name="connsiteY17" fmla="*/ 551468 h 756745"/>
              <a:gd name="connsiteX18" fmla="*/ 117137 w 2310514"/>
              <a:gd name="connsiteY18" fmla="*/ 511048 h 756745"/>
              <a:gd name="connsiteX19" fmla="*/ 483671 w 2310514"/>
              <a:gd name="connsiteY19" fmla="*/ 412531 h 756745"/>
              <a:gd name="connsiteX20" fmla="*/ 248307 w 2310514"/>
              <a:gd name="connsiteY20" fmla="*/ 301822 h 756745"/>
              <a:gd name="connsiteX21" fmla="*/ 576147 w 2310514"/>
              <a:gd name="connsiteY21" fmla="*/ 266858 h 756745"/>
              <a:gd name="connsiteX22" fmla="*/ 475687 w 2310514"/>
              <a:gd name="connsiteY22" fmla="*/ 113857 h 756745"/>
              <a:gd name="connsiteX23" fmla="*/ 850511 w 2310514"/>
              <a:gd name="connsiteY23" fmla="*/ 221418 h 756745"/>
              <a:gd name="connsiteX24" fmla="*/ 956782 w 2310514"/>
              <a:gd name="connsiteY24" fmla="*/ 80404 h 756745"/>
              <a:gd name="connsiteX25" fmla="*/ 1206928 w 2310514"/>
              <a:gd name="connsiteY25" fmla="*/ 203200 h 756745"/>
              <a:gd name="connsiteX26" fmla="*/ 1587257 w 2310514"/>
              <a:gd name="connsiteY26" fmla="*/ 0 h 756745"/>
              <a:gd name="connsiteX0" fmla="*/ 1587257 w 2310514"/>
              <a:gd name="connsiteY0" fmla="*/ 0 h 756745"/>
              <a:gd name="connsiteX1" fmla="*/ 1549755 w 2310514"/>
              <a:gd name="connsiteY1" fmla="*/ 186559 h 756745"/>
              <a:gd name="connsiteX2" fmla="*/ 1981482 w 2310514"/>
              <a:gd name="connsiteY2" fmla="*/ 156149 h 756745"/>
              <a:gd name="connsiteX3" fmla="*/ 1810018 w 2310514"/>
              <a:gd name="connsiteY3" fmla="*/ 256278 h 756745"/>
              <a:gd name="connsiteX4" fmla="*/ 2028656 w 2310514"/>
              <a:gd name="connsiteY4" fmla="*/ 273925 h 756745"/>
              <a:gd name="connsiteX5" fmla="*/ 1902494 w 2310514"/>
              <a:gd name="connsiteY5" fmla="*/ 366987 h 756745"/>
              <a:gd name="connsiteX6" fmla="*/ 2310514 w 2310514"/>
              <a:gd name="connsiteY6" fmla="*/ 465609 h 756745"/>
              <a:gd name="connsiteX7" fmla="*/ 1823812 w 2310514"/>
              <a:gd name="connsiteY7" fmla="*/ 453417 h 756745"/>
              <a:gd name="connsiteX8" fmla="*/ 1957469 w 2310514"/>
              <a:gd name="connsiteY8" fmla="*/ 633949 h 756745"/>
              <a:gd name="connsiteX9" fmla="*/ 1535960 w 2310514"/>
              <a:gd name="connsiteY9" fmla="*/ 506494 h 756745"/>
              <a:gd name="connsiteX10" fmla="*/ 1456972 w 2310514"/>
              <a:gd name="connsiteY10" fmla="*/ 691476 h 756745"/>
              <a:gd name="connsiteX11" fmla="*/ 1179543 w 2310514"/>
              <a:gd name="connsiteY11" fmla="*/ 523240 h 756745"/>
              <a:gd name="connsiteX12" fmla="*/ 970373 w 2310514"/>
              <a:gd name="connsiteY12" fmla="*/ 756745 h 756745"/>
              <a:gd name="connsiteX13" fmla="*/ 891691 w 2310514"/>
              <a:gd name="connsiteY13" fmla="*/ 547484 h 756745"/>
              <a:gd name="connsiteX14" fmla="*/ 589942 w 2310514"/>
              <a:gd name="connsiteY14" fmla="*/ 617203 h 756745"/>
              <a:gd name="connsiteX15" fmla="*/ 682418 w 2310514"/>
              <a:gd name="connsiteY15" fmla="*/ 488276 h 756745"/>
              <a:gd name="connsiteX16" fmla="*/ 552384 w 2310514"/>
              <a:gd name="connsiteY16" fmla="*/ 493514 h 756745"/>
              <a:gd name="connsiteX17" fmla="*/ 0 w 2310514"/>
              <a:gd name="connsiteY17" fmla="*/ 551468 h 756745"/>
              <a:gd name="connsiteX18" fmla="*/ 117137 w 2310514"/>
              <a:gd name="connsiteY18" fmla="*/ 511048 h 756745"/>
              <a:gd name="connsiteX19" fmla="*/ 483671 w 2310514"/>
              <a:gd name="connsiteY19" fmla="*/ 412531 h 756745"/>
              <a:gd name="connsiteX20" fmla="*/ 248307 w 2310514"/>
              <a:gd name="connsiteY20" fmla="*/ 301822 h 756745"/>
              <a:gd name="connsiteX21" fmla="*/ 576147 w 2310514"/>
              <a:gd name="connsiteY21" fmla="*/ 266858 h 756745"/>
              <a:gd name="connsiteX22" fmla="*/ 475687 w 2310514"/>
              <a:gd name="connsiteY22" fmla="*/ 113857 h 756745"/>
              <a:gd name="connsiteX23" fmla="*/ 850511 w 2310514"/>
              <a:gd name="connsiteY23" fmla="*/ 221418 h 756745"/>
              <a:gd name="connsiteX24" fmla="*/ 956782 w 2310514"/>
              <a:gd name="connsiteY24" fmla="*/ 80404 h 756745"/>
              <a:gd name="connsiteX25" fmla="*/ 1206928 w 2310514"/>
              <a:gd name="connsiteY25" fmla="*/ 203200 h 756745"/>
              <a:gd name="connsiteX26" fmla="*/ 1587257 w 2310514"/>
              <a:gd name="connsiteY26" fmla="*/ 0 h 756745"/>
              <a:gd name="connsiteX0" fmla="*/ 1587257 w 2057753"/>
              <a:gd name="connsiteY0" fmla="*/ 0 h 756745"/>
              <a:gd name="connsiteX1" fmla="*/ 1549755 w 2057753"/>
              <a:gd name="connsiteY1" fmla="*/ 186559 h 756745"/>
              <a:gd name="connsiteX2" fmla="*/ 1981482 w 2057753"/>
              <a:gd name="connsiteY2" fmla="*/ 156149 h 756745"/>
              <a:gd name="connsiteX3" fmla="*/ 1810018 w 2057753"/>
              <a:gd name="connsiteY3" fmla="*/ 256278 h 756745"/>
              <a:gd name="connsiteX4" fmla="*/ 2028656 w 2057753"/>
              <a:gd name="connsiteY4" fmla="*/ 273925 h 756745"/>
              <a:gd name="connsiteX5" fmla="*/ 1902494 w 2057753"/>
              <a:gd name="connsiteY5" fmla="*/ 366987 h 756745"/>
              <a:gd name="connsiteX6" fmla="*/ 2057753 w 2057753"/>
              <a:gd name="connsiteY6" fmla="*/ 502780 h 756745"/>
              <a:gd name="connsiteX7" fmla="*/ 1823812 w 2057753"/>
              <a:gd name="connsiteY7" fmla="*/ 453417 h 756745"/>
              <a:gd name="connsiteX8" fmla="*/ 1957469 w 2057753"/>
              <a:gd name="connsiteY8" fmla="*/ 633949 h 756745"/>
              <a:gd name="connsiteX9" fmla="*/ 1535960 w 2057753"/>
              <a:gd name="connsiteY9" fmla="*/ 506494 h 756745"/>
              <a:gd name="connsiteX10" fmla="*/ 1456972 w 2057753"/>
              <a:gd name="connsiteY10" fmla="*/ 691476 h 756745"/>
              <a:gd name="connsiteX11" fmla="*/ 1179543 w 2057753"/>
              <a:gd name="connsiteY11" fmla="*/ 523240 h 756745"/>
              <a:gd name="connsiteX12" fmla="*/ 970373 w 2057753"/>
              <a:gd name="connsiteY12" fmla="*/ 756745 h 756745"/>
              <a:gd name="connsiteX13" fmla="*/ 891691 w 2057753"/>
              <a:gd name="connsiteY13" fmla="*/ 547484 h 756745"/>
              <a:gd name="connsiteX14" fmla="*/ 589942 w 2057753"/>
              <a:gd name="connsiteY14" fmla="*/ 617203 h 756745"/>
              <a:gd name="connsiteX15" fmla="*/ 682418 w 2057753"/>
              <a:gd name="connsiteY15" fmla="*/ 488276 h 756745"/>
              <a:gd name="connsiteX16" fmla="*/ 552384 w 2057753"/>
              <a:gd name="connsiteY16" fmla="*/ 493514 h 756745"/>
              <a:gd name="connsiteX17" fmla="*/ 0 w 2057753"/>
              <a:gd name="connsiteY17" fmla="*/ 551468 h 756745"/>
              <a:gd name="connsiteX18" fmla="*/ 117137 w 2057753"/>
              <a:gd name="connsiteY18" fmla="*/ 511048 h 756745"/>
              <a:gd name="connsiteX19" fmla="*/ 483671 w 2057753"/>
              <a:gd name="connsiteY19" fmla="*/ 412531 h 756745"/>
              <a:gd name="connsiteX20" fmla="*/ 248307 w 2057753"/>
              <a:gd name="connsiteY20" fmla="*/ 301822 h 756745"/>
              <a:gd name="connsiteX21" fmla="*/ 576147 w 2057753"/>
              <a:gd name="connsiteY21" fmla="*/ 266858 h 756745"/>
              <a:gd name="connsiteX22" fmla="*/ 475687 w 2057753"/>
              <a:gd name="connsiteY22" fmla="*/ 113857 h 756745"/>
              <a:gd name="connsiteX23" fmla="*/ 850511 w 2057753"/>
              <a:gd name="connsiteY23" fmla="*/ 221418 h 756745"/>
              <a:gd name="connsiteX24" fmla="*/ 956782 w 2057753"/>
              <a:gd name="connsiteY24" fmla="*/ 80404 h 756745"/>
              <a:gd name="connsiteX25" fmla="*/ 1206928 w 2057753"/>
              <a:gd name="connsiteY25" fmla="*/ 203200 h 756745"/>
              <a:gd name="connsiteX26" fmla="*/ 1587257 w 2057753"/>
              <a:gd name="connsiteY26" fmla="*/ 0 h 756745"/>
              <a:gd name="connsiteX0" fmla="*/ 1587257 w 2072621"/>
              <a:gd name="connsiteY0" fmla="*/ 0 h 756745"/>
              <a:gd name="connsiteX1" fmla="*/ 1549755 w 2072621"/>
              <a:gd name="connsiteY1" fmla="*/ 186559 h 756745"/>
              <a:gd name="connsiteX2" fmla="*/ 1981482 w 2072621"/>
              <a:gd name="connsiteY2" fmla="*/ 156149 h 756745"/>
              <a:gd name="connsiteX3" fmla="*/ 1810018 w 2072621"/>
              <a:gd name="connsiteY3" fmla="*/ 256278 h 756745"/>
              <a:gd name="connsiteX4" fmla="*/ 2028656 w 2072621"/>
              <a:gd name="connsiteY4" fmla="*/ 273925 h 756745"/>
              <a:gd name="connsiteX5" fmla="*/ 1902494 w 2072621"/>
              <a:gd name="connsiteY5" fmla="*/ 366987 h 756745"/>
              <a:gd name="connsiteX6" fmla="*/ 2072621 w 2072621"/>
              <a:gd name="connsiteY6" fmla="*/ 461892 h 756745"/>
              <a:gd name="connsiteX7" fmla="*/ 1823812 w 2072621"/>
              <a:gd name="connsiteY7" fmla="*/ 453417 h 756745"/>
              <a:gd name="connsiteX8" fmla="*/ 1957469 w 2072621"/>
              <a:gd name="connsiteY8" fmla="*/ 633949 h 756745"/>
              <a:gd name="connsiteX9" fmla="*/ 1535960 w 2072621"/>
              <a:gd name="connsiteY9" fmla="*/ 506494 h 756745"/>
              <a:gd name="connsiteX10" fmla="*/ 1456972 w 2072621"/>
              <a:gd name="connsiteY10" fmla="*/ 691476 h 756745"/>
              <a:gd name="connsiteX11" fmla="*/ 1179543 w 2072621"/>
              <a:gd name="connsiteY11" fmla="*/ 523240 h 756745"/>
              <a:gd name="connsiteX12" fmla="*/ 970373 w 2072621"/>
              <a:gd name="connsiteY12" fmla="*/ 756745 h 756745"/>
              <a:gd name="connsiteX13" fmla="*/ 891691 w 2072621"/>
              <a:gd name="connsiteY13" fmla="*/ 547484 h 756745"/>
              <a:gd name="connsiteX14" fmla="*/ 589942 w 2072621"/>
              <a:gd name="connsiteY14" fmla="*/ 617203 h 756745"/>
              <a:gd name="connsiteX15" fmla="*/ 682418 w 2072621"/>
              <a:gd name="connsiteY15" fmla="*/ 488276 h 756745"/>
              <a:gd name="connsiteX16" fmla="*/ 552384 w 2072621"/>
              <a:gd name="connsiteY16" fmla="*/ 493514 h 756745"/>
              <a:gd name="connsiteX17" fmla="*/ 0 w 2072621"/>
              <a:gd name="connsiteY17" fmla="*/ 551468 h 756745"/>
              <a:gd name="connsiteX18" fmla="*/ 117137 w 2072621"/>
              <a:gd name="connsiteY18" fmla="*/ 511048 h 756745"/>
              <a:gd name="connsiteX19" fmla="*/ 483671 w 2072621"/>
              <a:gd name="connsiteY19" fmla="*/ 412531 h 756745"/>
              <a:gd name="connsiteX20" fmla="*/ 248307 w 2072621"/>
              <a:gd name="connsiteY20" fmla="*/ 301822 h 756745"/>
              <a:gd name="connsiteX21" fmla="*/ 576147 w 2072621"/>
              <a:gd name="connsiteY21" fmla="*/ 266858 h 756745"/>
              <a:gd name="connsiteX22" fmla="*/ 475687 w 2072621"/>
              <a:gd name="connsiteY22" fmla="*/ 113857 h 756745"/>
              <a:gd name="connsiteX23" fmla="*/ 850511 w 2072621"/>
              <a:gd name="connsiteY23" fmla="*/ 221418 h 756745"/>
              <a:gd name="connsiteX24" fmla="*/ 956782 w 2072621"/>
              <a:gd name="connsiteY24" fmla="*/ 80404 h 756745"/>
              <a:gd name="connsiteX25" fmla="*/ 1206928 w 2072621"/>
              <a:gd name="connsiteY25" fmla="*/ 203200 h 756745"/>
              <a:gd name="connsiteX26" fmla="*/ 1587257 w 2072621"/>
              <a:gd name="connsiteY26" fmla="*/ 0 h 756745"/>
              <a:gd name="connsiteX0" fmla="*/ 1587257 w 2072621"/>
              <a:gd name="connsiteY0" fmla="*/ 0 h 756745"/>
              <a:gd name="connsiteX1" fmla="*/ 1549755 w 2072621"/>
              <a:gd name="connsiteY1" fmla="*/ 186559 h 756745"/>
              <a:gd name="connsiteX2" fmla="*/ 1981482 w 2072621"/>
              <a:gd name="connsiteY2" fmla="*/ 156149 h 756745"/>
              <a:gd name="connsiteX3" fmla="*/ 1810018 w 2072621"/>
              <a:gd name="connsiteY3" fmla="*/ 256278 h 756745"/>
              <a:gd name="connsiteX4" fmla="*/ 2028656 w 2072621"/>
              <a:gd name="connsiteY4" fmla="*/ 273925 h 756745"/>
              <a:gd name="connsiteX5" fmla="*/ 1902494 w 2072621"/>
              <a:gd name="connsiteY5" fmla="*/ 366987 h 756745"/>
              <a:gd name="connsiteX6" fmla="*/ 2072621 w 2072621"/>
              <a:gd name="connsiteY6" fmla="*/ 461892 h 756745"/>
              <a:gd name="connsiteX7" fmla="*/ 1823812 w 2072621"/>
              <a:gd name="connsiteY7" fmla="*/ 453417 h 756745"/>
              <a:gd name="connsiteX8" fmla="*/ 1894279 w 2072621"/>
              <a:gd name="connsiteY8" fmla="*/ 619080 h 756745"/>
              <a:gd name="connsiteX9" fmla="*/ 1535960 w 2072621"/>
              <a:gd name="connsiteY9" fmla="*/ 506494 h 756745"/>
              <a:gd name="connsiteX10" fmla="*/ 1456972 w 2072621"/>
              <a:gd name="connsiteY10" fmla="*/ 691476 h 756745"/>
              <a:gd name="connsiteX11" fmla="*/ 1179543 w 2072621"/>
              <a:gd name="connsiteY11" fmla="*/ 523240 h 756745"/>
              <a:gd name="connsiteX12" fmla="*/ 970373 w 2072621"/>
              <a:gd name="connsiteY12" fmla="*/ 756745 h 756745"/>
              <a:gd name="connsiteX13" fmla="*/ 891691 w 2072621"/>
              <a:gd name="connsiteY13" fmla="*/ 547484 h 756745"/>
              <a:gd name="connsiteX14" fmla="*/ 589942 w 2072621"/>
              <a:gd name="connsiteY14" fmla="*/ 617203 h 756745"/>
              <a:gd name="connsiteX15" fmla="*/ 682418 w 2072621"/>
              <a:gd name="connsiteY15" fmla="*/ 488276 h 756745"/>
              <a:gd name="connsiteX16" fmla="*/ 552384 w 2072621"/>
              <a:gd name="connsiteY16" fmla="*/ 493514 h 756745"/>
              <a:gd name="connsiteX17" fmla="*/ 0 w 2072621"/>
              <a:gd name="connsiteY17" fmla="*/ 551468 h 756745"/>
              <a:gd name="connsiteX18" fmla="*/ 117137 w 2072621"/>
              <a:gd name="connsiteY18" fmla="*/ 511048 h 756745"/>
              <a:gd name="connsiteX19" fmla="*/ 483671 w 2072621"/>
              <a:gd name="connsiteY19" fmla="*/ 412531 h 756745"/>
              <a:gd name="connsiteX20" fmla="*/ 248307 w 2072621"/>
              <a:gd name="connsiteY20" fmla="*/ 301822 h 756745"/>
              <a:gd name="connsiteX21" fmla="*/ 576147 w 2072621"/>
              <a:gd name="connsiteY21" fmla="*/ 266858 h 756745"/>
              <a:gd name="connsiteX22" fmla="*/ 475687 w 2072621"/>
              <a:gd name="connsiteY22" fmla="*/ 113857 h 756745"/>
              <a:gd name="connsiteX23" fmla="*/ 850511 w 2072621"/>
              <a:gd name="connsiteY23" fmla="*/ 221418 h 756745"/>
              <a:gd name="connsiteX24" fmla="*/ 956782 w 2072621"/>
              <a:gd name="connsiteY24" fmla="*/ 80404 h 756745"/>
              <a:gd name="connsiteX25" fmla="*/ 1206928 w 2072621"/>
              <a:gd name="connsiteY25" fmla="*/ 203200 h 756745"/>
              <a:gd name="connsiteX26" fmla="*/ 1587257 w 2072621"/>
              <a:gd name="connsiteY26" fmla="*/ 0 h 7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2621" h="756745">
                <a:moveTo>
                  <a:pt x="1587257" y="0"/>
                </a:moveTo>
                <a:cubicBezTo>
                  <a:pt x="1574790" y="62186"/>
                  <a:pt x="1562222" y="124373"/>
                  <a:pt x="1549755" y="186559"/>
                </a:cubicBezTo>
                <a:lnTo>
                  <a:pt x="1981482" y="156149"/>
                </a:lnTo>
                <a:lnTo>
                  <a:pt x="1810018" y="256278"/>
                </a:lnTo>
                <a:lnTo>
                  <a:pt x="2028656" y="273925"/>
                </a:lnTo>
                <a:lnTo>
                  <a:pt x="1902494" y="366987"/>
                </a:lnTo>
                <a:lnTo>
                  <a:pt x="2072621" y="461892"/>
                </a:lnTo>
                <a:lnTo>
                  <a:pt x="1823812" y="453417"/>
                </a:lnTo>
                <a:lnTo>
                  <a:pt x="1894279" y="619080"/>
                </a:lnTo>
                <a:lnTo>
                  <a:pt x="1535960" y="506494"/>
                </a:lnTo>
                <a:lnTo>
                  <a:pt x="1456972" y="691476"/>
                </a:lnTo>
                <a:lnTo>
                  <a:pt x="1179543" y="523240"/>
                </a:lnTo>
                <a:lnTo>
                  <a:pt x="970373" y="756745"/>
                </a:lnTo>
                <a:lnTo>
                  <a:pt x="891691" y="547484"/>
                </a:lnTo>
                <a:lnTo>
                  <a:pt x="589942" y="617203"/>
                </a:lnTo>
                <a:lnTo>
                  <a:pt x="682418" y="488276"/>
                </a:lnTo>
                <a:lnTo>
                  <a:pt x="552384" y="493514"/>
                </a:lnTo>
                <a:lnTo>
                  <a:pt x="0" y="551468"/>
                </a:lnTo>
                <a:lnTo>
                  <a:pt x="117137" y="511048"/>
                </a:lnTo>
                <a:lnTo>
                  <a:pt x="483671" y="412531"/>
                </a:lnTo>
                <a:lnTo>
                  <a:pt x="248307" y="301822"/>
                </a:lnTo>
                <a:lnTo>
                  <a:pt x="576147" y="266858"/>
                </a:lnTo>
                <a:lnTo>
                  <a:pt x="475687" y="113857"/>
                </a:lnTo>
                <a:lnTo>
                  <a:pt x="850511" y="221418"/>
                </a:lnTo>
                <a:lnTo>
                  <a:pt x="956782" y="80404"/>
                </a:lnTo>
                <a:lnTo>
                  <a:pt x="1206928" y="203200"/>
                </a:lnTo>
                <a:lnTo>
                  <a:pt x="1587257" y="0"/>
                </a:lnTo>
                <a:close/>
              </a:path>
            </a:pathLst>
          </a:cu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      REACTION</a:t>
            </a:r>
          </a:p>
        </p:txBody>
      </p:sp>
      <p:sp>
        <p:nvSpPr>
          <p:cNvPr id="38" name="Oval 37"/>
          <p:cNvSpPr/>
          <p:nvPr/>
        </p:nvSpPr>
        <p:spPr>
          <a:xfrm>
            <a:off x="4863859" y="2813503"/>
            <a:ext cx="220718" cy="22071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41" name="Oval 40"/>
          <p:cNvSpPr/>
          <p:nvPr/>
        </p:nvSpPr>
        <p:spPr>
          <a:xfrm>
            <a:off x="5078043" y="2916476"/>
            <a:ext cx="220718" cy="22071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42" name="Oval 41"/>
          <p:cNvSpPr/>
          <p:nvPr/>
        </p:nvSpPr>
        <p:spPr>
          <a:xfrm>
            <a:off x="5279870" y="3130660"/>
            <a:ext cx="220718" cy="22071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43" name="Oval 42"/>
          <p:cNvSpPr/>
          <p:nvPr/>
        </p:nvSpPr>
        <p:spPr>
          <a:xfrm>
            <a:off x="5765902" y="3740260"/>
            <a:ext cx="220718" cy="22071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46" name="Rectangle 45"/>
          <p:cNvSpPr/>
          <p:nvPr/>
        </p:nvSpPr>
        <p:spPr>
          <a:xfrm>
            <a:off x="482740" y="1236191"/>
            <a:ext cx="3396314" cy="584775"/>
          </a:xfrm>
          <a:prstGeom prst="rect">
            <a:avLst/>
          </a:prstGeom>
        </p:spPr>
        <p:txBody>
          <a:bodyPr wrap="none">
            <a:spAutoFit/>
          </a:bodyPr>
          <a:lstStyle/>
          <a:p>
            <a:r>
              <a:rPr lang="en-US" sz="3200" dirty="0"/>
              <a:t>Stress Accumulates</a:t>
            </a:r>
          </a:p>
        </p:txBody>
      </p:sp>
      <p:sp>
        <p:nvSpPr>
          <p:cNvPr id="3" name="Slide Number Placeholder 2"/>
          <p:cNvSpPr>
            <a:spLocks noGrp="1"/>
          </p:cNvSpPr>
          <p:nvPr>
            <p:ph type="sldNum" sz="quarter" idx="12"/>
          </p:nvPr>
        </p:nvSpPr>
        <p:spPr/>
        <p:txBody>
          <a:bodyPr/>
          <a:lstStyle/>
          <a:p>
            <a:fld id="{EAE0D575-AF94-4223-AFCD-8DDEAB34B2DA}" type="slidenum">
              <a:rPr lang="en-US" smtClean="0"/>
              <a:pPr/>
              <a:t>36</a:t>
            </a:fld>
            <a:endParaRPr lang="en-US" dirty="0"/>
          </a:p>
        </p:txBody>
      </p:sp>
      <p:sp>
        <p:nvSpPr>
          <p:cNvPr id="45" name="TextBox 44"/>
          <p:cNvSpPr txBox="1"/>
          <p:nvPr/>
        </p:nvSpPr>
        <p:spPr>
          <a:xfrm>
            <a:off x="458165" y="365209"/>
            <a:ext cx="3514616" cy="369332"/>
          </a:xfrm>
          <a:prstGeom prst="rect">
            <a:avLst/>
          </a:prstGeom>
          <a:noFill/>
        </p:spPr>
        <p:txBody>
          <a:bodyPr wrap="none" rtlCol="0">
            <a:spAutoFit/>
          </a:bodyPr>
          <a:lstStyle/>
          <a:p>
            <a:r>
              <a:rPr lang="en-US" b="1" i="1" dirty="0">
                <a:solidFill>
                  <a:srgbClr val="752619"/>
                </a:solidFill>
                <a:latin typeface="Arial" pitchFamily="34" charset="0"/>
                <a:ea typeface="+mj-ea"/>
                <a:cs typeface="Arial" pitchFamily="34" charset="0"/>
              </a:rPr>
              <a:t>Stress</a:t>
            </a:r>
            <a:r>
              <a:rPr lang="en-US" sz="900" i="1" dirty="0"/>
              <a:t> </a:t>
            </a:r>
            <a:r>
              <a:rPr lang="en-US" b="1" i="1" dirty="0">
                <a:solidFill>
                  <a:srgbClr val="752619"/>
                </a:solidFill>
                <a:latin typeface="Arial" pitchFamily="34" charset="0"/>
                <a:ea typeface="+mj-ea"/>
                <a:cs typeface="Arial" pitchFamily="34" charset="0"/>
              </a:rPr>
              <a:t>Tolerance: Handle More</a:t>
            </a:r>
          </a:p>
        </p:txBody>
      </p:sp>
    </p:spTree>
    <p:extLst>
      <p:ext uri="{BB962C8B-B14F-4D97-AF65-F5344CB8AC3E}">
        <p14:creationId xmlns:p14="http://schemas.microsoft.com/office/powerpoint/2010/main" val="142668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250" fill="hold"/>
                                        <p:tgtEl>
                                          <p:spTgt spid="38"/>
                                        </p:tgtEl>
                                        <p:attrNameLst>
                                          <p:attrName>ppt_w</p:attrName>
                                        </p:attrNameLst>
                                      </p:cBhvr>
                                      <p:tavLst>
                                        <p:tav tm="0">
                                          <p:val>
                                            <p:fltVal val="0"/>
                                          </p:val>
                                        </p:tav>
                                        <p:tav tm="100000">
                                          <p:val>
                                            <p:strVal val="#ppt_w"/>
                                          </p:val>
                                        </p:tav>
                                      </p:tavLst>
                                    </p:anim>
                                    <p:anim calcmode="lin" valueType="num">
                                      <p:cBhvr>
                                        <p:cTn id="12" dur="250" fill="hold"/>
                                        <p:tgtEl>
                                          <p:spTgt spid="38"/>
                                        </p:tgtEl>
                                        <p:attrNameLst>
                                          <p:attrName>ppt_h</p:attrName>
                                        </p:attrNameLst>
                                      </p:cBhvr>
                                      <p:tavLst>
                                        <p:tav tm="0">
                                          <p:val>
                                            <p:fltVal val="0"/>
                                          </p:val>
                                        </p:tav>
                                        <p:tav tm="100000">
                                          <p:val>
                                            <p:strVal val="#ppt_h"/>
                                          </p:val>
                                        </p:tav>
                                      </p:tavLst>
                                    </p:anim>
                                    <p:animEffect transition="in" filter="fade">
                                      <p:cBhvr>
                                        <p:cTn id="13" dur="25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250" fill="hold"/>
                                        <p:tgtEl>
                                          <p:spTgt spid="41"/>
                                        </p:tgtEl>
                                        <p:attrNameLst>
                                          <p:attrName>ppt_w</p:attrName>
                                        </p:attrNameLst>
                                      </p:cBhvr>
                                      <p:tavLst>
                                        <p:tav tm="0">
                                          <p:val>
                                            <p:fltVal val="0"/>
                                          </p:val>
                                        </p:tav>
                                        <p:tav tm="100000">
                                          <p:val>
                                            <p:strVal val="#ppt_w"/>
                                          </p:val>
                                        </p:tav>
                                      </p:tavLst>
                                    </p:anim>
                                    <p:anim calcmode="lin" valueType="num">
                                      <p:cBhvr>
                                        <p:cTn id="23" dur="250" fill="hold"/>
                                        <p:tgtEl>
                                          <p:spTgt spid="41"/>
                                        </p:tgtEl>
                                        <p:attrNameLst>
                                          <p:attrName>ppt_h</p:attrName>
                                        </p:attrNameLst>
                                      </p:cBhvr>
                                      <p:tavLst>
                                        <p:tav tm="0">
                                          <p:val>
                                            <p:fltVal val="0"/>
                                          </p:val>
                                        </p:tav>
                                        <p:tav tm="100000">
                                          <p:val>
                                            <p:strVal val="#ppt_h"/>
                                          </p:val>
                                        </p:tav>
                                      </p:tavLst>
                                    </p:anim>
                                    <p:animEffect transition="in" filter="fade">
                                      <p:cBhvr>
                                        <p:cTn id="24" dur="25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250" fill="hold"/>
                                        <p:tgtEl>
                                          <p:spTgt spid="42"/>
                                        </p:tgtEl>
                                        <p:attrNameLst>
                                          <p:attrName>ppt_w</p:attrName>
                                        </p:attrNameLst>
                                      </p:cBhvr>
                                      <p:tavLst>
                                        <p:tav tm="0">
                                          <p:val>
                                            <p:fltVal val="0"/>
                                          </p:val>
                                        </p:tav>
                                        <p:tav tm="100000">
                                          <p:val>
                                            <p:strVal val="#ppt_w"/>
                                          </p:val>
                                        </p:tav>
                                      </p:tavLst>
                                    </p:anim>
                                    <p:anim calcmode="lin" valueType="num">
                                      <p:cBhvr>
                                        <p:cTn id="34" dur="250" fill="hold"/>
                                        <p:tgtEl>
                                          <p:spTgt spid="42"/>
                                        </p:tgtEl>
                                        <p:attrNameLst>
                                          <p:attrName>ppt_h</p:attrName>
                                        </p:attrNameLst>
                                      </p:cBhvr>
                                      <p:tavLst>
                                        <p:tav tm="0">
                                          <p:val>
                                            <p:fltVal val="0"/>
                                          </p:val>
                                        </p:tav>
                                        <p:tav tm="100000">
                                          <p:val>
                                            <p:strVal val="#ppt_h"/>
                                          </p:val>
                                        </p:tav>
                                      </p:tavLst>
                                    </p:anim>
                                    <p:animEffect transition="in" filter="fade">
                                      <p:cBhvr>
                                        <p:cTn id="35" dur="25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p:cTn id="44" dur="250" fill="hold"/>
                                        <p:tgtEl>
                                          <p:spTgt spid="43"/>
                                        </p:tgtEl>
                                        <p:attrNameLst>
                                          <p:attrName>ppt_w</p:attrName>
                                        </p:attrNameLst>
                                      </p:cBhvr>
                                      <p:tavLst>
                                        <p:tav tm="0">
                                          <p:val>
                                            <p:fltVal val="0"/>
                                          </p:val>
                                        </p:tav>
                                        <p:tav tm="100000">
                                          <p:val>
                                            <p:strVal val="#ppt_w"/>
                                          </p:val>
                                        </p:tav>
                                      </p:tavLst>
                                    </p:anim>
                                    <p:anim calcmode="lin" valueType="num">
                                      <p:cBhvr>
                                        <p:cTn id="45" dur="250" fill="hold"/>
                                        <p:tgtEl>
                                          <p:spTgt spid="43"/>
                                        </p:tgtEl>
                                        <p:attrNameLst>
                                          <p:attrName>ppt_h</p:attrName>
                                        </p:attrNameLst>
                                      </p:cBhvr>
                                      <p:tavLst>
                                        <p:tav tm="0">
                                          <p:val>
                                            <p:fltVal val="0"/>
                                          </p:val>
                                        </p:tav>
                                        <p:tav tm="100000">
                                          <p:val>
                                            <p:strVal val="#ppt_h"/>
                                          </p:val>
                                        </p:tav>
                                      </p:tavLst>
                                    </p:anim>
                                    <p:animEffect transition="in" filter="fade">
                                      <p:cBhvr>
                                        <p:cTn id="46" dur="25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250" fill="hold"/>
                                        <p:tgtEl>
                                          <p:spTgt spid="40"/>
                                        </p:tgtEl>
                                        <p:attrNameLst>
                                          <p:attrName>ppt_w</p:attrName>
                                        </p:attrNameLst>
                                      </p:cBhvr>
                                      <p:tavLst>
                                        <p:tav tm="0">
                                          <p:val>
                                            <p:fltVal val="0"/>
                                          </p:val>
                                        </p:tav>
                                        <p:tav tm="100000">
                                          <p:val>
                                            <p:strVal val="#ppt_w"/>
                                          </p:val>
                                        </p:tav>
                                      </p:tavLst>
                                    </p:anim>
                                    <p:anim calcmode="lin" valueType="num">
                                      <p:cBhvr>
                                        <p:cTn id="56" dur="250" fill="hold"/>
                                        <p:tgtEl>
                                          <p:spTgt spid="40"/>
                                        </p:tgtEl>
                                        <p:attrNameLst>
                                          <p:attrName>ppt_h</p:attrName>
                                        </p:attrNameLst>
                                      </p:cBhvr>
                                      <p:tavLst>
                                        <p:tav tm="0">
                                          <p:val>
                                            <p:fltVal val="0"/>
                                          </p:val>
                                        </p:tav>
                                        <p:tav tm="100000">
                                          <p:val>
                                            <p:strVal val="#ppt_h"/>
                                          </p:val>
                                        </p:tav>
                                      </p:tavLst>
                                    </p:anim>
                                    <p:animEffect transition="in" filter="fade">
                                      <p:cBhvr>
                                        <p:cTn id="57" dur="250"/>
                                        <p:tgtEl>
                                          <p:spTgt spid="40"/>
                                        </p:tgtEl>
                                      </p:cBhvr>
                                    </p:animEffect>
                                  </p:childTnLst>
                                </p:cTn>
                              </p:par>
                            </p:childTnLst>
                          </p:cTn>
                        </p:par>
                        <p:par>
                          <p:cTn id="58" fill="hold">
                            <p:stCondLst>
                              <p:cond delay="750"/>
                            </p:stCondLst>
                            <p:childTnLst>
                              <p:par>
                                <p:cTn id="59" presetID="53" presetClass="entr" presetSubtype="16"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250" fill="hold"/>
                                        <p:tgtEl>
                                          <p:spTgt spid="39"/>
                                        </p:tgtEl>
                                        <p:attrNameLst>
                                          <p:attrName>ppt_w</p:attrName>
                                        </p:attrNameLst>
                                      </p:cBhvr>
                                      <p:tavLst>
                                        <p:tav tm="0">
                                          <p:val>
                                            <p:fltVal val="0"/>
                                          </p:val>
                                        </p:tav>
                                        <p:tav tm="100000">
                                          <p:val>
                                            <p:strVal val="#ppt_w"/>
                                          </p:val>
                                        </p:tav>
                                      </p:tavLst>
                                    </p:anim>
                                    <p:anim calcmode="lin" valueType="num">
                                      <p:cBhvr>
                                        <p:cTn id="62" dur="250" fill="hold"/>
                                        <p:tgtEl>
                                          <p:spTgt spid="39"/>
                                        </p:tgtEl>
                                        <p:attrNameLst>
                                          <p:attrName>ppt_h</p:attrName>
                                        </p:attrNameLst>
                                      </p:cBhvr>
                                      <p:tavLst>
                                        <p:tav tm="0">
                                          <p:val>
                                            <p:fltVal val="0"/>
                                          </p:val>
                                        </p:tav>
                                        <p:tav tm="100000">
                                          <p:val>
                                            <p:strVal val="#ppt_h"/>
                                          </p:val>
                                        </p:tav>
                                      </p:tavLst>
                                    </p:anim>
                                    <p:animEffect transition="in" filter="fade">
                                      <p:cBhvr>
                                        <p:cTn id="63"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38" grpId="0" animBg="1"/>
      <p:bldP spid="41" grpId="0" animBg="1"/>
      <p:bldP spid="42"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p:cNvSpPr/>
          <p:nvPr/>
        </p:nvSpPr>
        <p:spPr>
          <a:xfrm>
            <a:off x="6091881" y="4170035"/>
            <a:ext cx="1470455" cy="1501717"/>
          </a:xfrm>
          <a:custGeom>
            <a:avLst/>
            <a:gdLst/>
            <a:ahLst/>
            <a:cxnLst/>
            <a:rect l="l" t="t" r="r" b="b"/>
            <a:pathLst>
              <a:path w="1470455" h="1501717">
                <a:moveTo>
                  <a:pt x="0" y="0"/>
                </a:moveTo>
                <a:cubicBezTo>
                  <a:pt x="369265" y="588374"/>
                  <a:pt x="773608" y="1176289"/>
                  <a:pt x="1414532" y="1279290"/>
                </a:cubicBezTo>
                <a:lnTo>
                  <a:pt x="1470455" y="1279290"/>
                </a:lnTo>
                <a:lnTo>
                  <a:pt x="1470455" y="1501717"/>
                </a:lnTo>
                <a:lnTo>
                  <a:pt x="0" y="1501717"/>
                </a:lnTo>
                <a:close/>
              </a:path>
            </a:pathLst>
          </a:custGeom>
          <a:solidFill>
            <a:schemeClr val="accent4">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200" dirty="0">
                <a:solidFill>
                  <a:schemeClr val="tx1"/>
                </a:solidFill>
              </a:rPr>
              <a:t>DANGER ZONE</a:t>
            </a:r>
          </a:p>
        </p:txBody>
      </p:sp>
      <p:sp>
        <p:nvSpPr>
          <p:cNvPr id="2" name="Title 1"/>
          <p:cNvSpPr>
            <a:spLocks noGrp="1"/>
          </p:cNvSpPr>
          <p:nvPr>
            <p:ph type="title"/>
          </p:nvPr>
        </p:nvSpPr>
        <p:spPr/>
        <p:txBody>
          <a:bodyPr>
            <a:normAutofit fontScale="90000"/>
          </a:bodyPr>
          <a:lstStyle/>
          <a:p>
            <a:r>
              <a:rPr lang="en-US" dirty="0"/>
              <a:t>Conserve Your Stress Response</a:t>
            </a:r>
          </a:p>
        </p:txBody>
      </p:sp>
      <p:grpSp>
        <p:nvGrpSpPr>
          <p:cNvPr id="10" name="Group 9"/>
          <p:cNvGrpSpPr/>
          <p:nvPr/>
        </p:nvGrpSpPr>
        <p:grpSpPr>
          <a:xfrm>
            <a:off x="1087118" y="2015255"/>
            <a:ext cx="7599682" cy="4007692"/>
            <a:chOff x="504745" y="1981200"/>
            <a:chExt cx="8574267" cy="4094198"/>
          </a:xfrm>
        </p:grpSpPr>
        <p:cxnSp>
          <p:nvCxnSpPr>
            <p:cNvPr id="11" name="Straight Connector 10"/>
            <p:cNvCxnSpPr/>
            <p:nvPr/>
          </p:nvCxnSpPr>
          <p:spPr>
            <a:xfrm flipH="1">
              <a:off x="971550" y="1981200"/>
              <a:ext cx="0" cy="373380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71551" y="5715000"/>
              <a:ext cx="8107461"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103196" y="3561676"/>
              <a:ext cx="1719912" cy="504029"/>
            </a:xfrm>
            <a:prstGeom prst="rect">
              <a:avLst/>
            </a:prstGeom>
            <a:noFill/>
          </p:spPr>
          <p:txBody>
            <a:bodyPr wrap="none" rtlCol="0">
              <a:spAutoFit/>
            </a:bodyPr>
            <a:lstStyle/>
            <a:p>
              <a:r>
                <a:rPr lang="en-US" dirty="0"/>
                <a:t>Performance</a:t>
              </a:r>
            </a:p>
          </p:txBody>
        </p:sp>
        <p:sp>
          <p:nvSpPr>
            <p:cNvPr id="14" name="TextBox 13"/>
            <p:cNvSpPr txBox="1"/>
            <p:nvPr/>
          </p:nvSpPr>
          <p:spPr>
            <a:xfrm>
              <a:off x="4132325" y="5698094"/>
              <a:ext cx="1107209" cy="377304"/>
            </a:xfrm>
            <a:prstGeom prst="rect">
              <a:avLst/>
            </a:prstGeom>
            <a:noFill/>
          </p:spPr>
          <p:txBody>
            <a:bodyPr wrap="none" rtlCol="0">
              <a:spAutoFit/>
            </a:bodyPr>
            <a:lstStyle/>
            <a:p>
              <a:r>
                <a:rPr lang="en-US" dirty="0"/>
                <a:t>Demand</a:t>
              </a:r>
            </a:p>
          </p:txBody>
        </p:sp>
      </p:grpSp>
      <p:sp>
        <p:nvSpPr>
          <p:cNvPr id="15" name="TextBox 14"/>
          <p:cNvSpPr txBox="1"/>
          <p:nvPr/>
        </p:nvSpPr>
        <p:spPr>
          <a:xfrm>
            <a:off x="2542631" y="5070047"/>
            <a:ext cx="1052083" cy="369332"/>
          </a:xfrm>
          <a:prstGeom prst="rect">
            <a:avLst/>
          </a:prstGeom>
          <a:noFill/>
        </p:spPr>
        <p:txBody>
          <a:bodyPr wrap="none" rtlCol="0">
            <a:spAutoFit/>
          </a:bodyPr>
          <a:lstStyle/>
          <a:p>
            <a:r>
              <a:rPr lang="en-US" dirty="0">
                <a:solidFill>
                  <a:schemeClr val="bg1">
                    <a:lumMod val="75000"/>
                  </a:schemeClr>
                </a:solidFill>
              </a:rPr>
              <a:t>Boredom</a:t>
            </a:r>
          </a:p>
        </p:txBody>
      </p:sp>
      <p:sp>
        <p:nvSpPr>
          <p:cNvPr id="17" name="TextBox 16"/>
          <p:cNvSpPr txBox="1"/>
          <p:nvPr/>
        </p:nvSpPr>
        <p:spPr>
          <a:xfrm>
            <a:off x="5714347" y="5070047"/>
            <a:ext cx="1211229" cy="369332"/>
          </a:xfrm>
          <a:prstGeom prst="rect">
            <a:avLst/>
          </a:prstGeom>
          <a:noFill/>
        </p:spPr>
        <p:txBody>
          <a:bodyPr wrap="none" rtlCol="0">
            <a:spAutoFit/>
          </a:bodyPr>
          <a:lstStyle/>
          <a:p>
            <a:pPr algn="r"/>
            <a:r>
              <a:rPr lang="en-US" dirty="0">
                <a:solidFill>
                  <a:schemeClr val="bg1">
                    <a:lumMod val="75000"/>
                  </a:schemeClr>
                </a:solidFill>
              </a:rPr>
              <a:t>Exhaustion</a:t>
            </a:r>
          </a:p>
        </p:txBody>
      </p:sp>
      <p:sp>
        <p:nvSpPr>
          <p:cNvPr id="18" name="TextBox 17"/>
          <p:cNvSpPr txBox="1"/>
          <p:nvPr/>
        </p:nvSpPr>
        <p:spPr>
          <a:xfrm>
            <a:off x="6088923" y="3557795"/>
            <a:ext cx="1288623" cy="369332"/>
          </a:xfrm>
          <a:prstGeom prst="rect">
            <a:avLst/>
          </a:prstGeom>
          <a:noFill/>
        </p:spPr>
        <p:txBody>
          <a:bodyPr wrap="none" rtlCol="0">
            <a:spAutoFit/>
          </a:bodyPr>
          <a:lstStyle/>
          <a:p>
            <a:pPr algn="ctr"/>
            <a:r>
              <a:rPr lang="en-US" dirty="0">
                <a:solidFill>
                  <a:schemeClr val="bg1">
                    <a:lumMod val="75000"/>
                  </a:schemeClr>
                </a:solidFill>
              </a:rPr>
              <a:t>Impairment</a:t>
            </a:r>
          </a:p>
        </p:txBody>
      </p:sp>
      <p:sp>
        <p:nvSpPr>
          <p:cNvPr id="19" name="TextBox 18"/>
          <p:cNvSpPr txBox="1"/>
          <p:nvPr/>
        </p:nvSpPr>
        <p:spPr>
          <a:xfrm>
            <a:off x="2134980" y="3557795"/>
            <a:ext cx="1352934" cy="369332"/>
          </a:xfrm>
          <a:prstGeom prst="rect">
            <a:avLst/>
          </a:prstGeom>
          <a:noFill/>
        </p:spPr>
        <p:txBody>
          <a:bodyPr wrap="none" rtlCol="0">
            <a:spAutoFit/>
          </a:bodyPr>
          <a:lstStyle/>
          <a:p>
            <a:pPr algn="ctr"/>
            <a:r>
              <a:rPr lang="en-US" dirty="0">
                <a:solidFill>
                  <a:schemeClr val="bg1">
                    <a:lumMod val="75000"/>
                  </a:schemeClr>
                </a:solidFill>
              </a:rPr>
              <a:t>Engagement</a:t>
            </a:r>
          </a:p>
        </p:txBody>
      </p:sp>
      <p:sp>
        <p:nvSpPr>
          <p:cNvPr id="20" name="TextBox 19"/>
          <p:cNvSpPr txBox="1"/>
          <p:nvPr/>
        </p:nvSpPr>
        <p:spPr>
          <a:xfrm>
            <a:off x="4060262" y="2477454"/>
            <a:ext cx="1391856" cy="369332"/>
          </a:xfrm>
          <a:prstGeom prst="rect">
            <a:avLst/>
          </a:prstGeom>
          <a:noFill/>
        </p:spPr>
        <p:txBody>
          <a:bodyPr wrap="none" rtlCol="0">
            <a:spAutoFit/>
          </a:bodyPr>
          <a:lstStyle/>
          <a:p>
            <a:r>
              <a:rPr lang="en-US" dirty="0">
                <a:solidFill>
                  <a:schemeClr val="bg1">
                    <a:lumMod val="75000"/>
                  </a:schemeClr>
                </a:solidFill>
              </a:rPr>
              <a:t>Performance</a:t>
            </a:r>
          </a:p>
        </p:txBody>
      </p:sp>
      <p:sp>
        <p:nvSpPr>
          <p:cNvPr id="23" name="Freeform 22"/>
          <p:cNvSpPr/>
          <p:nvPr/>
        </p:nvSpPr>
        <p:spPr>
          <a:xfrm>
            <a:off x="1839758" y="2881834"/>
            <a:ext cx="5704042" cy="2583233"/>
          </a:xfrm>
          <a:custGeom>
            <a:avLst/>
            <a:gdLst>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257 h 2560320"/>
              <a:gd name="connsiteX1" fmla="*/ 2338251 w 4715691"/>
              <a:gd name="connsiteY1" fmla="*/ 0 h 2560320"/>
              <a:gd name="connsiteX2" fmla="*/ 4715691 w 4715691"/>
              <a:gd name="connsiteY2" fmla="*/ 2560320 h 2560320"/>
              <a:gd name="connsiteX0" fmla="*/ 0 w 4715691"/>
              <a:gd name="connsiteY0" fmla="*/ 2547509 h 2560572"/>
              <a:gd name="connsiteX1" fmla="*/ 2338251 w 4715691"/>
              <a:gd name="connsiteY1" fmla="*/ 252 h 2560572"/>
              <a:gd name="connsiteX2" fmla="*/ 4715691 w 4715691"/>
              <a:gd name="connsiteY2" fmla="*/ 2560572 h 2560572"/>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38251 w 4715691"/>
              <a:gd name="connsiteY1" fmla="*/ 24 h 2560344"/>
              <a:gd name="connsiteX2" fmla="*/ 4715691 w 4715691"/>
              <a:gd name="connsiteY2" fmla="*/ 2560344 h 2560344"/>
              <a:gd name="connsiteX0" fmla="*/ 0 w 4715691"/>
              <a:gd name="connsiteY0" fmla="*/ 2547281 h 2560344"/>
              <a:gd name="connsiteX1" fmla="*/ 2377439 w 4715691"/>
              <a:gd name="connsiteY1" fmla="*/ 24 h 2560344"/>
              <a:gd name="connsiteX2" fmla="*/ 4715691 w 4715691"/>
              <a:gd name="connsiteY2" fmla="*/ 2560344 h 2560344"/>
            </a:gdLst>
            <a:ahLst/>
            <a:cxnLst>
              <a:cxn ang="0">
                <a:pos x="connsiteX0" y="connsiteY0"/>
              </a:cxn>
              <a:cxn ang="0">
                <a:pos x="connsiteX1" y="connsiteY1"/>
              </a:cxn>
              <a:cxn ang="0">
                <a:pos x="connsiteX2" y="connsiteY2"/>
              </a:cxn>
            </a:cxnLst>
            <a:rect l="l" t="t" r="r" b="b"/>
            <a:pathLst>
              <a:path w="4715691" h="2560344">
                <a:moveTo>
                  <a:pt x="0" y="2547281"/>
                </a:moveTo>
                <a:cubicBezTo>
                  <a:pt x="1158240" y="2586471"/>
                  <a:pt x="1428205" y="8732"/>
                  <a:pt x="2377439" y="24"/>
                </a:cubicBezTo>
                <a:cubicBezTo>
                  <a:pt x="3326673" y="-8684"/>
                  <a:pt x="3570514" y="2386173"/>
                  <a:pt x="4715691" y="2560344"/>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p:cNvCxnSpPr/>
          <p:nvPr/>
        </p:nvCxnSpPr>
        <p:spPr>
          <a:xfrm flipV="1">
            <a:off x="3147807" y="2474203"/>
            <a:ext cx="0" cy="320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378818" y="2465610"/>
            <a:ext cx="5252" cy="320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514177" y="2508561"/>
            <a:ext cx="0" cy="31670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851347" y="2473213"/>
            <a:ext cx="0" cy="31985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737208" y="1779371"/>
            <a:ext cx="788129" cy="3875195"/>
            <a:chOff x="1284714" y="1228209"/>
            <a:chExt cx="788129" cy="3587889"/>
          </a:xfrm>
        </p:grpSpPr>
        <p:cxnSp>
          <p:nvCxnSpPr>
            <p:cNvPr id="36" name="Straight Connector 35"/>
            <p:cNvCxnSpPr/>
            <p:nvPr/>
          </p:nvCxnSpPr>
          <p:spPr>
            <a:xfrm flipH="1" flipV="1">
              <a:off x="1692173" y="1514228"/>
              <a:ext cx="1" cy="33018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284714" y="1228209"/>
              <a:ext cx="788129" cy="284959"/>
            </a:xfrm>
            <a:prstGeom prst="rect">
              <a:avLst/>
            </a:prstGeom>
            <a:noFill/>
          </p:spPr>
          <p:txBody>
            <a:bodyPr wrap="square" rtlCol="0">
              <a:spAutoFit/>
            </a:bodyPr>
            <a:lstStyle/>
            <a:p>
              <a:pPr algn="ctr"/>
              <a:r>
                <a:rPr lang="en-US" sz="1400" b="1" i="1" dirty="0">
                  <a:solidFill>
                    <a:srgbClr val="FF0000"/>
                  </a:solidFill>
                </a:rPr>
                <a:t>ALARM</a:t>
              </a:r>
            </a:p>
          </p:txBody>
        </p:sp>
      </p:grpSp>
      <p:sp>
        <p:nvSpPr>
          <p:cNvPr id="40" name="Oval 39"/>
          <p:cNvSpPr/>
          <p:nvPr/>
        </p:nvSpPr>
        <p:spPr>
          <a:xfrm>
            <a:off x="4034600" y="2993088"/>
            <a:ext cx="220718" cy="22071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38" name="Oval 37"/>
          <p:cNvSpPr/>
          <p:nvPr/>
        </p:nvSpPr>
        <p:spPr>
          <a:xfrm>
            <a:off x="3035023" y="4419881"/>
            <a:ext cx="220718" cy="22071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41" name="Oval 40"/>
          <p:cNvSpPr/>
          <p:nvPr/>
        </p:nvSpPr>
        <p:spPr>
          <a:xfrm>
            <a:off x="3261069" y="4054122"/>
            <a:ext cx="220718" cy="22071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42" name="Oval 41"/>
          <p:cNvSpPr/>
          <p:nvPr/>
        </p:nvSpPr>
        <p:spPr>
          <a:xfrm>
            <a:off x="3414458" y="3821815"/>
            <a:ext cx="220718" cy="22071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43" name="Oval 42"/>
          <p:cNvSpPr/>
          <p:nvPr/>
        </p:nvSpPr>
        <p:spPr>
          <a:xfrm>
            <a:off x="3754186" y="3317659"/>
            <a:ext cx="220718" cy="22071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45" name="TextBox 44"/>
          <p:cNvSpPr txBox="1"/>
          <p:nvPr/>
        </p:nvSpPr>
        <p:spPr>
          <a:xfrm>
            <a:off x="2698262" y="2111156"/>
            <a:ext cx="1453155" cy="307777"/>
          </a:xfrm>
          <a:prstGeom prst="rect">
            <a:avLst/>
          </a:prstGeom>
          <a:noFill/>
        </p:spPr>
        <p:txBody>
          <a:bodyPr wrap="none" rtlCol="0">
            <a:spAutoFit/>
          </a:bodyPr>
          <a:lstStyle/>
          <a:p>
            <a:r>
              <a:rPr lang="en-US" sz="1400" dirty="0">
                <a:solidFill>
                  <a:srgbClr val="FF0000"/>
                </a:solidFill>
              </a:rPr>
              <a:t>Routine Stressors</a:t>
            </a:r>
          </a:p>
        </p:txBody>
      </p:sp>
      <p:sp>
        <p:nvSpPr>
          <p:cNvPr id="46" name="Rectangle 45"/>
          <p:cNvSpPr/>
          <p:nvPr/>
        </p:nvSpPr>
        <p:spPr>
          <a:xfrm>
            <a:off x="482740" y="1236191"/>
            <a:ext cx="3396314" cy="584775"/>
          </a:xfrm>
          <a:prstGeom prst="rect">
            <a:avLst/>
          </a:prstGeom>
        </p:spPr>
        <p:txBody>
          <a:bodyPr wrap="none">
            <a:spAutoFit/>
          </a:bodyPr>
          <a:lstStyle/>
          <a:p>
            <a:r>
              <a:rPr lang="en-US" sz="3200" dirty="0"/>
              <a:t>Stress Accumulates</a:t>
            </a:r>
          </a:p>
        </p:txBody>
      </p:sp>
      <p:sp>
        <p:nvSpPr>
          <p:cNvPr id="3" name="Slide Number Placeholder 2"/>
          <p:cNvSpPr>
            <a:spLocks noGrp="1"/>
          </p:cNvSpPr>
          <p:nvPr>
            <p:ph type="sldNum" sz="quarter" idx="12"/>
          </p:nvPr>
        </p:nvSpPr>
        <p:spPr/>
        <p:txBody>
          <a:bodyPr/>
          <a:lstStyle/>
          <a:p>
            <a:fld id="{EAE0D575-AF94-4223-AFCD-8DDEAB34B2DA}" type="slidenum">
              <a:rPr lang="en-US"/>
              <a:pPr/>
              <a:t>37</a:t>
            </a:fld>
            <a:endParaRPr lang="en-US" dirty="0"/>
          </a:p>
        </p:txBody>
      </p:sp>
      <p:sp>
        <p:nvSpPr>
          <p:cNvPr id="31" name="TextBox 30"/>
          <p:cNvSpPr txBox="1"/>
          <p:nvPr/>
        </p:nvSpPr>
        <p:spPr>
          <a:xfrm>
            <a:off x="458165" y="365209"/>
            <a:ext cx="3514616" cy="369332"/>
          </a:xfrm>
          <a:prstGeom prst="rect">
            <a:avLst/>
          </a:prstGeom>
          <a:noFill/>
        </p:spPr>
        <p:txBody>
          <a:bodyPr wrap="none" rtlCol="0">
            <a:spAutoFit/>
          </a:bodyPr>
          <a:lstStyle/>
          <a:p>
            <a:r>
              <a:rPr lang="en-US" b="1" i="1" dirty="0">
                <a:solidFill>
                  <a:srgbClr val="752619"/>
                </a:solidFill>
                <a:latin typeface="Arial" pitchFamily="34" charset="0"/>
                <a:ea typeface="+mj-ea"/>
                <a:cs typeface="Arial" pitchFamily="34" charset="0"/>
              </a:rPr>
              <a:t>Stress</a:t>
            </a:r>
            <a:r>
              <a:rPr lang="en-US" sz="900" i="1" dirty="0"/>
              <a:t> </a:t>
            </a:r>
            <a:r>
              <a:rPr lang="en-US" b="1" i="1" dirty="0">
                <a:solidFill>
                  <a:srgbClr val="752619"/>
                </a:solidFill>
                <a:latin typeface="Arial" pitchFamily="34" charset="0"/>
                <a:ea typeface="+mj-ea"/>
                <a:cs typeface="Arial" pitchFamily="34" charset="0"/>
              </a:rPr>
              <a:t>Tolerance: Handle More</a:t>
            </a:r>
          </a:p>
        </p:txBody>
      </p:sp>
    </p:spTree>
    <p:extLst>
      <p:ext uri="{BB962C8B-B14F-4D97-AF65-F5344CB8AC3E}">
        <p14:creationId xmlns:p14="http://schemas.microsoft.com/office/powerpoint/2010/main" val="398717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250" fill="hold"/>
                                        <p:tgtEl>
                                          <p:spTgt spid="38"/>
                                        </p:tgtEl>
                                        <p:attrNameLst>
                                          <p:attrName>ppt_w</p:attrName>
                                        </p:attrNameLst>
                                      </p:cBhvr>
                                      <p:tavLst>
                                        <p:tav tm="0">
                                          <p:val>
                                            <p:fltVal val="0"/>
                                          </p:val>
                                        </p:tav>
                                        <p:tav tm="100000">
                                          <p:val>
                                            <p:strVal val="#ppt_w"/>
                                          </p:val>
                                        </p:tav>
                                      </p:tavLst>
                                    </p:anim>
                                    <p:anim calcmode="lin" valueType="num">
                                      <p:cBhvr>
                                        <p:cTn id="12" dur="250" fill="hold"/>
                                        <p:tgtEl>
                                          <p:spTgt spid="38"/>
                                        </p:tgtEl>
                                        <p:attrNameLst>
                                          <p:attrName>ppt_h</p:attrName>
                                        </p:attrNameLst>
                                      </p:cBhvr>
                                      <p:tavLst>
                                        <p:tav tm="0">
                                          <p:val>
                                            <p:fltVal val="0"/>
                                          </p:val>
                                        </p:tav>
                                        <p:tav tm="100000">
                                          <p:val>
                                            <p:strVal val="#ppt_h"/>
                                          </p:val>
                                        </p:tav>
                                      </p:tavLst>
                                    </p:anim>
                                    <p:animEffect transition="in" filter="fade">
                                      <p:cBhvr>
                                        <p:cTn id="13" dur="250"/>
                                        <p:tgtEl>
                                          <p:spTgt spid="38"/>
                                        </p:tgtEl>
                                      </p:cBhvr>
                                    </p:animEffect>
                                  </p:childTnLst>
                                </p:cTn>
                              </p:par>
                            </p:childTnLst>
                          </p:cTn>
                        </p:par>
                        <p:par>
                          <p:cTn id="14" fill="hold">
                            <p:stCondLst>
                              <p:cond delay="750"/>
                            </p:stCondLst>
                            <p:childTnLst>
                              <p:par>
                                <p:cTn id="15" presetID="22" presetClass="entr" presetSubtype="4"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par>
                                <p:cTn id="18" presetID="22" presetClass="entr" presetSubtype="4"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par>
                          <p:cTn id="21" fill="hold">
                            <p:stCondLst>
                              <p:cond delay="1250"/>
                            </p:stCondLst>
                            <p:childTnLst>
                              <p:par>
                                <p:cTn id="22" presetID="53" presetClass="entr" presetSubtype="16"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250" fill="hold"/>
                                        <p:tgtEl>
                                          <p:spTgt spid="41"/>
                                        </p:tgtEl>
                                        <p:attrNameLst>
                                          <p:attrName>ppt_w</p:attrName>
                                        </p:attrNameLst>
                                      </p:cBhvr>
                                      <p:tavLst>
                                        <p:tav tm="0">
                                          <p:val>
                                            <p:fltVal val="0"/>
                                          </p:val>
                                        </p:tav>
                                        <p:tav tm="100000">
                                          <p:val>
                                            <p:strVal val="#ppt_w"/>
                                          </p:val>
                                        </p:tav>
                                      </p:tavLst>
                                    </p:anim>
                                    <p:anim calcmode="lin" valueType="num">
                                      <p:cBhvr>
                                        <p:cTn id="25" dur="250" fill="hold"/>
                                        <p:tgtEl>
                                          <p:spTgt spid="41"/>
                                        </p:tgtEl>
                                        <p:attrNameLst>
                                          <p:attrName>ppt_h</p:attrName>
                                        </p:attrNameLst>
                                      </p:cBhvr>
                                      <p:tavLst>
                                        <p:tav tm="0">
                                          <p:val>
                                            <p:fltVal val="0"/>
                                          </p:val>
                                        </p:tav>
                                        <p:tav tm="100000">
                                          <p:val>
                                            <p:strVal val="#ppt_h"/>
                                          </p:val>
                                        </p:tav>
                                      </p:tavLst>
                                    </p:anim>
                                    <p:animEffect transition="in" filter="fade">
                                      <p:cBhvr>
                                        <p:cTn id="26" dur="250"/>
                                        <p:tgtEl>
                                          <p:spTgt spid="41"/>
                                        </p:tgtEl>
                                      </p:cBhvr>
                                    </p:animEffect>
                                  </p:childTnLst>
                                </p:cTn>
                              </p:par>
                            </p:childTnLst>
                          </p:cTn>
                        </p:par>
                        <p:par>
                          <p:cTn id="27" fill="hold">
                            <p:stCondLst>
                              <p:cond delay="1500"/>
                            </p:stCondLst>
                            <p:childTnLst>
                              <p:par>
                                <p:cTn id="28" presetID="22" presetClass="entr" presetSubtype="4"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p:cTn id="34" dur="250" fill="hold"/>
                                        <p:tgtEl>
                                          <p:spTgt spid="42"/>
                                        </p:tgtEl>
                                        <p:attrNameLst>
                                          <p:attrName>ppt_w</p:attrName>
                                        </p:attrNameLst>
                                      </p:cBhvr>
                                      <p:tavLst>
                                        <p:tav tm="0">
                                          <p:val>
                                            <p:fltVal val="0"/>
                                          </p:val>
                                        </p:tav>
                                        <p:tav tm="100000">
                                          <p:val>
                                            <p:strVal val="#ppt_w"/>
                                          </p:val>
                                        </p:tav>
                                      </p:tavLst>
                                    </p:anim>
                                    <p:anim calcmode="lin" valueType="num">
                                      <p:cBhvr>
                                        <p:cTn id="35" dur="250" fill="hold"/>
                                        <p:tgtEl>
                                          <p:spTgt spid="42"/>
                                        </p:tgtEl>
                                        <p:attrNameLst>
                                          <p:attrName>ppt_h</p:attrName>
                                        </p:attrNameLst>
                                      </p:cBhvr>
                                      <p:tavLst>
                                        <p:tav tm="0">
                                          <p:val>
                                            <p:fltVal val="0"/>
                                          </p:val>
                                        </p:tav>
                                        <p:tav tm="100000">
                                          <p:val>
                                            <p:strVal val="#ppt_h"/>
                                          </p:val>
                                        </p:tav>
                                      </p:tavLst>
                                    </p:anim>
                                    <p:animEffect transition="in" filter="fade">
                                      <p:cBhvr>
                                        <p:cTn id="36" dur="250"/>
                                        <p:tgtEl>
                                          <p:spTgt spid="42"/>
                                        </p:tgtEl>
                                      </p:cBhvr>
                                    </p:animEffect>
                                  </p:childTnLst>
                                </p:cTn>
                              </p:par>
                            </p:childTnLst>
                          </p:cTn>
                        </p:par>
                        <p:par>
                          <p:cTn id="37" fill="hold">
                            <p:stCondLst>
                              <p:cond delay="2250"/>
                            </p:stCondLst>
                            <p:childTnLst>
                              <p:par>
                                <p:cTn id="38" presetID="22" presetClass="entr" presetSubtype="4"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500"/>
                                        <p:tgtEl>
                                          <p:spTgt spid="33"/>
                                        </p:tgtEl>
                                      </p:cBhvr>
                                    </p:animEffect>
                                  </p:childTnLst>
                                </p:cTn>
                              </p:par>
                            </p:childTnLst>
                          </p:cTn>
                        </p:par>
                        <p:par>
                          <p:cTn id="41" fill="hold">
                            <p:stCondLst>
                              <p:cond delay="2750"/>
                            </p:stCondLst>
                            <p:childTnLst>
                              <p:par>
                                <p:cTn id="42" presetID="53" presetClass="entr" presetSubtype="16"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p:cTn id="44" dur="250" fill="hold"/>
                                        <p:tgtEl>
                                          <p:spTgt spid="43"/>
                                        </p:tgtEl>
                                        <p:attrNameLst>
                                          <p:attrName>ppt_w</p:attrName>
                                        </p:attrNameLst>
                                      </p:cBhvr>
                                      <p:tavLst>
                                        <p:tav tm="0">
                                          <p:val>
                                            <p:fltVal val="0"/>
                                          </p:val>
                                        </p:tav>
                                        <p:tav tm="100000">
                                          <p:val>
                                            <p:strVal val="#ppt_w"/>
                                          </p:val>
                                        </p:tav>
                                      </p:tavLst>
                                    </p:anim>
                                    <p:anim calcmode="lin" valueType="num">
                                      <p:cBhvr>
                                        <p:cTn id="45" dur="250" fill="hold"/>
                                        <p:tgtEl>
                                          <p:spTgt spid="43"/>
                                        </p:tgtEl>
                                        <p:attrNameLst>
                                          <p:attrName>ppt_h</p:attrName>
                                        </p:attrNameLst>
                                      </p:cBhvr>
                                      <p:tavLst>
                                        <p:tav tm="0">
                                          <p:val>
                                            <p:fltVal val="0"/>
                                          </p:val>
                                        </p:tav>
                                        <p:tav tm="100000">
                                          <p:val>
                                            <p:strVal val="#ppt_h"/>
                                          </p:val>
                                        </p:tav>
                                      </p:tavLst>
                                    </p:anim>
                                    <p:animEffect transition="in" filter="fade">
                                      <p:cBhvr>
                                        <p:cTn id="46" dur="250"/>
                                        <p:tgtEl>
                                          <p:spTgt spid="43"/>
                                        </p:tgtEl>
                                      </p:cBhvr>
                                    </p:animEffect>
                                  </p:childTnLst>
                                </p:cTn>
                              </p:par>
                            </p:childTnLst>
                          </p:cTn>
                        </p:par>
                        <p:par>
                          <p:cTn id="47" fill="hold">
                            <p:stCondLst>
                              <p:cond delay="3000"/>
                            </p:stCondLst>
                            <p:childTnLst>
                              <p:par>
                                <p:cTn id="48" presetID="22" presetClass="entr" presetSubtype="4" fill="hold" nodeType="afterEffect">
                                  <p:stCondLst>
                                    <p:cond delay="1250"/>
                                  </p:stCondLst>
                                  <p:childTnLst>
                                    <p:set>
                                      <p:cBhvr>
                                        <p:cTn id="49" dur="1" fill="hold">
                                          <p:stCondLst>
                                            <p:cond delay="0"/>
                                          </p:stCondLst>
                                        </p:cTn>
                                        <p:tgtEl>
                                          <p:spTgt spid="35"/>
                                        </p:tgtEl>
                                        <p:attrNameLst>
                                          <p:attrName>style.visibility</p:attrName>
                                        </p:attrNameLst>
                                      </p:cBhvr>
                                      <p:to>
                                        <p:strVal val="visible"/>
                                      </p:to>
                                    </p:set>
                                    <p:animEffect transition="in" filter="wipe(down)">
                                      <p:cBhvr>
                                        <p:cTn id="50" dur="500"/>
                                        <p:tgtEl>
                                          <p:spTgt spid="35"/>
                                        </p:tgtEl>
                                      </p:cBhvr>
                                    </p:animEffect>
                                  </p:childTnLst>
                                </p:cTn>
                              </p:par>
                            </p:childTnLst>
                          </p:cTn>
                        </p:par>
                        <p:par>
                          <p:cTn id="51" fill="hold">
                            <p:stCondLst>
                              <p:cond delay="4750"/>
                            </p:stCondLst>
                            <p:childTnLst>
                              <p:par>
                                <p:cTn id="52" presetID="53" presetClass="entr" presetSubtype="16"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250" fill="hold"/>
                                        <p:tgtEl>
                                          <p:spTgt spid="40"/>
                                        </p:tgtEl>
                                        <p:attrNameLst>
                                          <p:attrName>ppt_w</p:attrName>
                                        </p:attrNameLst>
                                      </p:cBhvr>
                                      <p:tavLst>
                                        <p:tav tm="0">
                                          <p:val>
                                            <p:fltVal val="0"/>
                                          </p:val>
                                        </p:tav>
                                        <p:tav tm="100000">
                                          <p:val>
                                            <p:strVal val="#ppt_w"/>
                                          </p:val>
                                        </p:tav>
                                      </p:tavLst>
                                    </p:anim>
                                    <p:anim calcmode="lin" valueType="num">
                                      <p:cBhvr>
                                        <p:cTn id="55" dur="250" fill="hold"/>
                                        <p:tgtEl>
                                          <p:spTgt spid="40"/>
                                        </p:tgtEl>
                                        <p:attrNameLst>
                                          <p:attrName>ppt_h</p:attrName>
                                        </p:attrNameLst>
                                      </p:cBhvr>
                                      <p:tavLst>
                                        <p:tav tm="0">
                                          <p:val>
                                            <p:fltVal val="0"/>
                                          </p:val>
                                        </p:tav>
                                        <p:tav tm="100000">
                                          <p:val>
                                            <p:strVal val="#ppt_h"/>
                                          </p:val>
                                        </p:tav>
                                      </p:tavLst>
                                    </p:anim>
                                    <p:animEffect transition="in" filter="fade">
                                      <p:cBhvr>
                                        <p:cTn id="56"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8" grpId="0" animBg="1"/>
      <p:bldP spid="41" grpId="0" animBg="1"/>
      <p:bldP spid="42" grpId="0" animBg="1"/>
      <p:bldP spid="43" grpId="0" animBg="1"/>
      <p:bldP spid="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Reduce Everyday Stress</a:t>
            </a:r>
          </a:p>
        </p:txBody>
      </p:sp>
      <p:sp>
        <p:nvSpPr>
          <p:cNvPr id="3" name="Content Placeholder 2"/>
          <p:cNvSpPr>
            <a:spLocks noGrp="1"/>
          </p:cNvSpPr>
          <p:nvPr>
            <p:ph idx="1"/>
          </p:nvPr>
        </p:nvSpPr>
        <p:spPr/>
        <p:txBody>
          <a:bodyPr>
            <a:normAutofit/>
          </a:bodyPr>
          <a:lstStyle/>
          <a:p>
            <a:pPr marL="457200" indent="-457200"/>
            <a:r>
              <a:rPr lang="en-US" dirty="0"/>
              <a:t>Stay organized: </a:t>
            </a:r>
          </a:p>
          <a:p>
            <a:pPr marL="858837" lvl="1" indent="-457200"/>
            <a:r>
              <a:rPr lang="en-US" dirty="0"/>
              <a:t>Finances</a:t>
            </a:r>
          </a:p>
          <a:p>
            <a:pPr marL="858837" lvl="1" indent="-457200"/>
            <a:r>
              <a:rPr lang="en-US" dirty="0"/>
              <a:t>Car and home </a:t>
            </a:r>
            <a:br>
              <a:rPr lang="en-US" dirty="0"/>
            </a:br>
            <a:r>
              <a:rPr lang="en-US" dirty="0"/>
              <a:t>maintenance</a:t>
            </a:r>
          </a:p>
          <a:p>
            <a:pPr marL="858837" lvl="1" indent="-457200"/>
            <a:r>
              <a:rPr lang="en-US" dirty="0"/>
              <a:t>Birthdays, </a:t>
            </a:r>
            <a:br>
              <a:rPr lang="en-US" dirty="0"/>
            </a:br>
            <a:r>
              <a:rPr lang="en-US" dirty="0"/>
              <a:t>anniversaries, and </a:t>
            </a:r>
            <a:br>
              <a:rPr lang="en-US" dirty="0"/>
            </a:br>
            <a:r>
              <a:rPr lang="en-US" dirty="0"/>
              <a:t>holidays</a:t>
            </a:r>
          </a:p>
          <a:p>
            <a:pPr marL="457200" indent="-457200"/>
            <a:r>
              <a:rPr lang="en-US" dirty="0"/>
              <a:t>Follow a routine</a:t>
            </a:r>
          </a:p>
          <a:p>
            <a:pPr marL="457200" indent="-457200"/>
            <a:r>
              <a:rPr lang="en-US" dirty="0"/>
              <a:t>Ask for help to eliminate stressful activities</a:t>
            </a:r>
          </a:p>
        </p:txBody>
      </p:sp>
      <p:pic>
        <p:nvPicPr>
          <p:cNvPr id="30722" name="Picture 2" descr="\\inpo.org\open\On-Going Programs\Evaluations\Emergency Response Development\ERTD2\DMUS 2\COURSE\03 Development\Pics\Used\47766829_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88873" y="1388224"/>
            <a:ext cx="4022117" cy="307468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EAE0D575-AF94-4223-AFCD-8DDEAB34B2DA}" type="slidenum">
              <a:rPr lang="en-US" smtClean="0"/>
              <a:pPr/>
              <a:t>38</a:t>
            </a:fld>
            <a:endParaRPr lang="en-US" dirty="0"/>
          </a:p>
        </p:txBody>
      </p:sp>
      <p:sp>
        <p:nvSpPr>
          <p:cNvPr id="9" name="TextBox 8"/>
          <p:cNvSpPr txBox="1"/>
          <p:nvPr/>
        </p:nvSpPr>
        <p:spPr>
          <a:xfrm>
            <a:off x="458165" y="365209"/>
            <a:ext cx="3514616" cy="369332"/>
          </a:xfrm>
          <a:prstGeom prst="rect">
            <a:avLst/>
          </a:prstGeom>
          <a:noFill/>
        </p:spPr>
        <p:txBody>
          <a:bodyPr wrap="none" rtlCol="0">
            <a:spAutoFit/>
          </a:bodyPr>
          <a:lstStyle/>
          <a:p>
            <a:r>
              <a:rPr lang="en-US" b="1" i="1" dirty="0">
                <a:solidFill>
                  <a:srgbClr val="752619"/>
                </a:solidFill>
                <a:latin typeface="Arial" pitchFamily="34" charset="0"/>
                <a:ea typeface="+mj-ea"/>
                <a:cs typeface="Arial" pitchFamily="34" charset="0"/>
              </a:rPr>
              <a:t>Stress</a:t>
            </a:r>
            <a:r>
              <a:rPr lang="en-US" sz="900" i="1" dirty="0"/>
              <a:t> </a:t>
            </a:r>
            <a:r>
              <a:rPr lang="en-US" b="1" i="1" dirty="0">
                <a:solidFill>
                  <a:srgbClr val="752619"/>
                </a:solidFill>
                <a:latin typeface="Arial" pitchFamily="34" charset="0"/>
                <a:ea typeface="+mj-ea"/>
                <a:cs typeface="Arial" pitchFamily="34" charset="0"/>
              </a:rPr>
              <a:t>Tolerance: Handle More</a:t>
            </a:r>
          </a:p>
        </p:txBody>
      </p:sp>
    </p:spTree>
    <p:extLst>
      <p:ext uri="{BB962C8B-B14F-4D97-AF65-F5344CB8AC3E}">
        <p14:creationId xmlns:p14="http://schemas.microsoft.com/office/powerpoint/2010/main" val="111441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1500"/>
                                        <p:tgtEl>
                                          <p:spTgt spid="3072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25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5" dur="250" fill="hold"/>
                                        <p:tgtEl>
                                          <p:spTgt spid="3">
                                            <p:txEl>
                                              <p:pRg st="1" end="1"/>
                                            </p:txEl>
                                          </p:spTgt>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75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2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9" dur="250" fill="hold"/>
                                        <p:tgtEl>
                                          <p:spTgt spid="3">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5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3" dur="2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100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25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9"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npo.org\open\On-Going Programs\Evaluations\Emergency Response Development\ERTD - Emergency Response Training Development\Dev DMUS Trng Matr for Ind Inst\DMUS 2 Development\03 Development\iStock_000019202414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988" y="4378761"/>
            <a:ext cx="3022497" cy="20114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Adjust Your Perceptions</a:t>
            </a:r>
          </a:p>
        </p:txBody>
      </p:sp>
      <p:sp>
        <p:nvSpPr>
          <p:cNvPr id="3" name="Content Placeholder 2"/>
          <p:cNvSpPr>
            <a:spLocks noGrp="1"/>
          </p:cNvSpPr>
          <p:nvPr>
            <p:ph sz="half" idx="1"/>
          </p:nvPr>
        </p:nvSpPr>
        <p:spPr/>
        <p:txBody>
          <a:bodyPr>
            <a:normAutofit/>
          </a:bodyPr>
          <a:lstStyle/>
          <a:p>
            <a:r>
              <a:rPr lang="en-US" dirty="0"/>
              <a:t>Is it important?</a:t>
            </a:r>
            <a:br>
              <a:rPr lang="en-US" dirty="0"/>
            </a:br>
            <a:endParaRPr lang="en-US" sz="4000" dirty="0"/>
          </a:p>
          <a:p>
            <a:r>
              <a:rPr lang="en-US" dirty="0"/>
              <a:t>Am I required to do it?</a:t>
            </a:r>
          </a:p>
          <a:p>
            <a:endParaRPr lang="en-US" dirty="0"/>
          </a:p>
          <a:p>
            <a:r>
              <a:rPr lang="en-US" dirty="0"/>
              <a:t>Can I handle it?</a:t>
            </a:r>
          </a:p>
        </p:txBody>
      </p:sp>
      <p:sp>
        <p:nvSpPr>
          <p:cNvPr id="5" name="Content Placeholder 4"/>
          <p:cNvSpPr>
            <a:spLocks noGrp="1"/>
          </p:cNvSpPr>
          <p:nvPr>
            <p:ph sz="half" idx="2"/>
          </p:nvPr>
        </p:nvSpPr>
        <p:spPr/>
        <p:txBody>
          <a:bodyPr>
            <a:normAutofit/>
          </a:bodyPr>
          <a:lstStyle/>
          <a:p>
            <a:r>
              <a:rPr lang="en-US" dirty="0"/>
              <a:t>Is it </a:t>
            </a:r>
            <a:r>
              <a:rPr lang="en-US" i="1" dirty="0"/>
              <a:t>really</a:t>
            </a:r>
            <a:r>
              <a:rPr lang="en-US" dirty="0"/>
              <a:t> important?</a:t>
            </a:r>
          </a:p>
          <a:p>
            <a:endParaRPr lang="en-US" dirty="0"/>
          </a:p>
          <a:p>
            <a:r>
              <a:rPr lang="en-US" dirty="0"/>
              <a:t>Can I delegate it?</a:t>
            </a:r>
          </a:p>
          <a:p>
            <a:endParaRPr lang="en-US" dirty="0"/>
          </a:p>
          <a:p>
            <a:r>
              <a:rPr lang="en-US" dirty="0"/>
              <a:t>Could I </a:t>
            </a:r>
            <a:r>
              <a:rPr lang="en-US" i="1" dirty="0"/>
              <a:t>actually</a:t>
            </a:r>
            <a:r>
              <a:rPr lang="en-US" dirty="0"/>
              <a:t> handle it? </a:t>
            </a:r>
          </a:p>
          <a:p>
            <a:pPr lvl="1">
              <a:spcAft>
                <a:spcPts val="0"/>
              </a:spcAft>
            </a:pPr>
            <a:r>
              <a:rPr lang="en-US" dirty="0"/>
              <a:t>Get help.</a:t>
            </a:r>
          </a:p>
          <a:p>
            <a:pPr lvl="1">
              <a:spcAft>
                <a:spcPts val="0"/>
              </a:spcAft>
            </a:pPr>
            <a:r>
              <a:rPr lang="en-US" dirty="0"/>
              <a:t>Learn it.</a:t>
            </a:r>
          </a:p>
          <a:p>
            <a:pPr lvl="1">
              <a:spcAft>
                <a:spcPts val="0"/>
              </a:spcAft>
            </a:pPr>
            <a:r>
              <a:rPr lang="en-US" dirty="0"/>
              <a:t>Manage expectations.</a:t>
            </a:r>
          </a:p>
          <a:p>
            <a:pPr lvl="1">
              <a:spcAft>
                <a:spcPts val="0"/>
              </a:spcAft>
            </a:pPr>
            <a:r>
              <a:rPr lang="en-US" dirty="0"/>
              <a:t>Give myself credit.   </a:t>
            </a:r>
          </a:p>
          <a:p>
            <a:endParaRPr lang="en-US" dirty="0"/>
          </a:p>
        </p:txBody>
      </p:sp>
      <p:sp>
        <p:nvSpPr>
          <p:cNvPr id="4" name="Slide Number Placeholder 3"/>
          <p:cNvSpPr>
            <a:spLocks noGrp="1"/>
          </p:cNvSpPr>
          <p:nvPr>
            <p:ph type="sldNum" sz="quarter" idx="4"/>
          </p:nvPr>
        </p:nvSpPr>
        <p:spPr/>
        <p:txBody>
          <a:bodyPr/>
          <a:lstStyle/>
          <a:p>
            <a:fld id="{EAE0D575-AF94-4223-AFCD-8DDEAB34B2DA}" type="slidenum">
              <a:rPr lang="en-US" smtClean="0"/>
              <a:pPr/>
              <a:t>39</a:t>
            </a:fld>
            <a:endParaRPr lang="en-US" dirty="0"/>
          </a:p>
        </p:txBody>
      </p:sp>
      <p:sp>
        <p:nvSpPr>
          <p:cNvPr id="8" name="TextBox 7"/>
          <p:cNvSpPr txBox="1"/>
          <p:nvPr/>
        </p:nvSpPr>
        <p:spPr>
          <a:xfrm>
            <a:off x="458165" y="365209"/>
            <a:ext cx="3514616" cy="369332"/>
          </a:xfrm>
          <a:prstGeom prst="rect">
            <a:avLst/>
          </a:prstGeom>
          <a:noFill/>
        </p:spPr>
        <p:txBody>
          <a:bodyPr wrap="none" rtlCol="0">
            <a:spAutoFit/>
          </a:bodyPr>
          <a:lstStyle/>
          <a:p>
            <a:r>
              <a:rPr lang="en-US" b="1" i="1" dirty="0">
                <a:solidFill>
                  <a:srgbClr val="752619"/>
                </a:solidFill>
                <a:latin typeface="Arial" pitchFamily="34" charset="0"/>
                <a:ea typeface="+mj-ea"/>
                <a:cs typeface="Arial" pitchFamily="34" charset="0"/>
              </a:rPr>
              <a:t>Stress</a:t>
            </a:r>
            <a:r>
              <a:rPr lang="en-US" sz="900" i="1" dirty="0"/>
              <a:t> </a:t>
            </a:r>
            <a:r>
              <a:rPr lang="en-US" b="1" i="1" dirty="0">
                <a:solidFill>
                  <a:srgbClr val="752619"/>
                </a:solidFill>
                <a:latin typeface="Arial" pitchFamily="34" charset="0"/>
                <a:ea typeface="+mj-ea"/>
                <a:cs typeface="Arial" pitchFamily="34" charset="0"/>
              </a:rPr>
              <a:t>Tolerance: Handle More</a:t>
            </a:r>
          </a:p>
        </p:txBody>
      </p:sp>
    </p:spTree>
    <p:extLst>
      <p:ext uri="{BB962C8B-B14F-4D97-AF65-F5344CB8AC3E}">
        <p14:creationId xmlns:p14="http://schemas.microsoft.com/office/powerpoint/2010/main" val="352614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 calcmode="lin" valueType="num">
                                      <p:cBhvr additive="base">
                                        <p:cTn id="24"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2" fill="hold" nodeType="after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2" fill="hold" nodeType="after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 calcmode="lin" valueType="num">
                                      <p:cBhvr additive="base">
                                        <p:cTn id="34" dur="500" fill="hold"/>
                                        <p:tgtEl>
                                          <p:spTgt spid="5">
                                            <p:txEl>
                                              <p:pRg st="7" end="7"/>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2" fill="hold" nodeType="after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 calcmode="lin" valueType="num">
                                      <p:cBhvr additive="base">
                                        <p:cTn id="39" dur="500" fill="hold"/>
                                        <p:tgtEl>
                                          <p:spTgt spid="5">
                                            <p:txEl>
                                              <p:pRg st="8" end="8"/>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AE0D575-AF94-4223-AFCD-8DDEAB34B2DA}" type="slidenum">
              <a:rPr lang="en-US" smtClean="0">
                <a:solidFill>
                  <a:prstClr val="white"/>
                </a:solidFill>
              </a:rPr>
              <a:pPr/>
              <a:t>4</a:t>
            </a:fld>
            <a:endParaRPr lang="en-US" dirty="0">
              <a:solidFill>
                <a:prstClr val="white"/>
              </a:solidFill>
            </a:endParaRPr>
          </a:p>
        </p:txBody>
      </p:sp>
      <p:sp>
        <p:nvSpPr>
          <p:cNvPr id="2" name="Title 1"/>
          <p:cNvSpPr>
            <a:spLocks noGrp="1"/>
          </p:cNvSpPr>
          <p:nvPr>
            <p:ph type="ctrTitle"/>
          </p:nvPr>
        </p:nvSpPr>
        <p:spPr/>
        <p:txBody>
          <a:bodyPr/>
          <a:lstStyle/>
          <a:p>
            <a:r>
              <a:rPr lang="en-US" dirty="0"/>
              <a:t>Practical Exercise</a:t>
            </a:r>
          </a:p>
        </p:txBody>
      </p:sp>
      <p:sp>
        <p:nvSpPr>
          <p:cNvPr id="3" name="Subtitle 2"/>
          <p:cNvSpPr>
            <a:spLocks noGrp="1"/>
          </p:cNvSpPr>
          <p:nvPr>
            <p:ph type="subTitle" idx="1"/>
          </p:nvPr>
        </p:nvSpPr>
        <p:spPr/>
        <p:txBody>
          <a:bodyPr/>
          <a:lstStyle/>
          <a:p>
            <a:r>
              <a:rPr lang="en-US" dirty="0"/>
              <a:t>Part 1</a:t>
            </a:r>
          </a:p>
        </p:txBody>
      </p:sp>
    </p:spTree>
    <p:extLst>
      <p:ext uri="{BB962C8B-B14F-4D97-AF65-F5344CB8AC3E}">
        <p14:creationId xmlns:p14="http://schemas.microsoft.com/office/powerpoint/2010/main" val="128476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 Ahead with Your Family</a:t>
            </a:r>
          </a:p>
        </p:txBody>
      </p:sp>
      <p:sp>
        <p:nvSpPr>
          <p:cNvPr id="3" name="Slide Number Placeholder 2"/>
          <p:cNvSpPr>
            <a:spLocks noGrp="1"/>
          </p:cNvSpPr>
          <p:nvPr>
            <p:ph type="sldNum" sz="quarter" idx="12"/>
          </p:nvPr>
        </p:nvSpPr>
        <p:spPr/>
        <p:txBody>
          <a:bodyPr/>
          <a:lstStyle/>
          <a:p>
            <a:fld id="{EAE0D575-AF94-4223-AFCD-8DDEAB34B2DA}" type="slidenum">
              <a:rPr lang="en-US"/>
              <a:pPr/>
              <a:t>40</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609344"/>
            <a:ext cx="5486400" cy="3639312"/>
          </a:xfrm>
          <a:prstGeom prst="rect">
            <a:avLst/>
          </a:prstGeom>
        </p:spPr>
      </p:pic>
      <p:sp>
        <p:nvSpPr>
          <p:cNvPr id="5" name="TextBox 4"/>
          <p:cNvSpPr txBox="1"/>
          <p:nvPr/>
        </p:nvSpPr>
        <p:spPr>
          <a:xfrm>
            <a:off x="458165" y="365209"/>
            <a:ext cx="3514616" cy="369332"/>
          </a:xfrm>
          <a:prstGeom prst="rect">
            <a:avLst/>
          </a:prstGeom>
          <a:noFill/>
        </p:spPr>
        <p:txBody>
          <a:bodyPr wrap="none" rtlCol="0">
            <a:spAutoFit/>
          </a:bodyPr>
          <a:lstStyle/>
          <a:p>
            <a:r>
              <a:rPr lang="en-US" b="1" i="1" dirty="0">
                <a:solidFill>
                  <a:srgbClr val="752619"/>
                </a:solidFill>
                <a:latin typeface="Arial" pitchFamily="34" charset="0"/>
                <a:ea typeface="+mj-ea"/>
                <a:cs typeface="Arial" pitchFamily="34" charset="0"/>
              </a:rPr>
              <a:t>Stress</a:t>
            </a:r>
            <a:r>
              <a:rPr lang="en-US" sz="900" i="1" dirty="0"/>
              <a:t> </a:t>
            </a:r>
            <a:r>
              <a:rPr lang="en-US" b="1" i="1" dirty="0">
                <a:solidFill>
                  <a:srgbClr val="752619"/>
                </a:solidFill>
                <a:latin typeface="Arial" pitchFamily="34" charset="0"/>
                <a:ea typeface="+mj-ea"/>
                <a:cs typeface="Arial" pitchFamily="34" charset="0"/>
              </a:rPr>
              <a:t>Tolerance: Handle More</a:t>
            </a:r>
          </a:p>
        </p:txBody>
      </p:sp>
    </p:spTree>
    <p:extLst>
      <p:ext uri="{BB962C8B-B14F-4D97-AF65-F5344CB8AC3E}">
        <p14:creationId xmlns:p14="http://schemas.microsoft.com/office/powerpoint/2010/main" val="347645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the Mind</a:t>
            </a:r>
          </a:p>
        </p:txBody>
      </p:sp>
      <p:sp>
        <p:nvSpPr>
          <p:cNvPr id="6" name="Content Placeholder 5"/>
          <p:cNvSpPr>
            <a:spLocks noGrp="1"/>
          </p:cNvSpPr>
          <p:nvPr>
            <p:ph sz="half" idx="1"/>
          </p:nvPr>
        </p:nvSpPr>
        <p:spPr>
          <a:xfrm>
            <a:off x="457200" y="1600201"/>
            <a:ext cx="2673238" cy="4525963"/>
          </a:xfrm>
        </p:spPr>
        <p:txBody>
          <a:bodyPr/>
          <a:lstStyle/>
          <a:p>
            <a:pPr marL="0" indent="0">
              <a:buNone/>
            </a:pPr>
            <a:r>
              <a:rPr lang="en-US" sz="3600" dirty="0"/>
              <a:t>Best way to build resilience</a:t>
            </a:r>
          </a:p>
          <a:p>
            <a:pPr marL="0" indent="0">
              <a:buNone/>
            </a:pPr>
            <a:endParaRPr lang="en-US" sz="3600" dirty="0"/>
          </a:p>
          <a:p>
            <a:pPr marL="0" indent="0">
              <a:buNone/>
            </a:pPr>
            <a:r>
              <a:rPr lang="en-US" sz="3600" i="1" dirty="0"/>
              <a:t>Requires practice to master</a:t>
            </a:r>
          </a:p>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082" y="1486044"/>
            <a:ext cx="5093074" cy="3396852"/>
          </a:xfrm>
          <a:prstGeom prst="rect">
            <a:avLst/>
          </a:prstGeom>
        </p:spPr>
      </p:pic>
      <p:sp>
        <p:nvSpPr>
          <p:cNvPr id="7" name="TextBox 6"/>
          <p:cNvSpPr txBox="1"/>
          <p:nvPr/>
        </p:nvSpPr>
        <p:spPr>
          <a:xfrm>
            <a:off x="458165" y="365209"/>
            <a:ext cx="3813865" cy="369332"/>
          </a:xfrm>
          <a:prstGeom prst="rect">
            <a:avLst/>
          </a:prstGeom>
          <a:noFill/>
        </p:spPr>
        <p:txBody>
          <a:bodyPr wrap="none" rtlCol="0">
            <a:spAutoFit/>
          </a:bodyPr>
          <a:lstStyle/>
          <a:p>
            <a:r>
              <a:rPr lang="en-US" b="1" i="1" dirty="0">
                <a:solidFill>
                  <a:srgbClr val="752619"/>
                </a:solidFill>
                <a:latin typeface="Arial" pitchFamily="34" charset="0"/>
                <a:ea typeface="+mj-ea"/>
                <a:cs typeface="Arial" pitchFamily="34" charset="0"/>
              </a:rPr>
              <a:t>Stress</a:t>
            </a:r>
            <a:r>
              <a:rPr lang="en-US" sz="900" i="1" dirty="0"/>
              <a:t> </a:t>
            </a:r>
            <a:r>
              <a:rPr lang="en-US" b="1" i="1" dirty="0">
                <a:solidFill>
                  <a:srgbClr val="752619"/>
                </a:solidFill>
                <a:latin typeface="Arial" pitchFamily="34" charset="0"/>
                <a:ea typeface="+mj-ea"/>
                <a:cs typeface="Arial" pitchFamily="34" charset="0"/>
              </a:rPr>
              <a:t>Resilience: Perform Better</a:t>
            </a:r>
          </a:p>
        </p:txBody>
      </p:sp>
    </p:spTree>
    <p:extLst>
      <p:ext uri="{BB962C8B-B14F-4D97-AF65-F5344CB8AC3E}">
        <p14:creationId xmlns:p14="http://schemas.microsoft.com/office/powerpoint/2010/main" val="262827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the Mind</a:t>
            </a:r>
          </a:p>
        </p:txBody>
      </p:sp>
      <p:sp>
        <p:nvSpPr>
          <p:cNvPr id="5" name="Content Placeholder 4"/>
          <p:cNvSpPr>
            <a:spLocks noGrp="1"/>
          </p:cNvSpPr>
          <p:nvPr>
            <p:ph sz="half" idx="1"/>
          </p:nvPr>
        </p:nvSpPr>
        <p:spPr/>
        <p:txBody>
          <a:bodyPr>
            <a:normAutofit/>
          </a:bodyPr>
          <a:lstStyle/>
          <a:p>
            <a:r>
              <a:rPr lang="en-US" sz="3600" dirty="0"/>
              <a:t>Singletask.</a:t>
            </a:r>
          </a:p>
          <a:p>
            <a:r>
              <a:rPr lang="en-US" sz="3600" dirty="0"/>
              <a:t>Write lists.</a:t>
            </a:r>
          </a:p>
          <a:p>
            <a:r>
              <a:rPr lang="en-US" sz="3600" dirty="0"/>
              <a:t>Reduce distractions.</a:t>
            </a:r>
          </a:p>
          <a:p>
            <a:r>
              <a:rPr lang="en-US" sz="3600" dirty="0"/>
              <a:t>Minimize clutter.</a:t>
            </a:r>
          </a:p>
          <a:p>
            <a:r>
              <a:rPr lang="en-US" sz="3600" dirty="0"/>
              <a:t>Use technology.</a:t>
            </a:r>
          </a:p>
          <a:p>
            <a:r>
              <a:rPr lang="en-US" sz="3600" dirty="0"/>
              <a:t>Listen to others.</a:t>
            </a:r>
          </a:p>
        </p:txBody>
      </p:sp>
      <p:sp>
        <p:nvSpPr>
          <p:cNvPr id="3" name="Slide Number Placeholder 2"/>
          <p:cNvSpPr>
            <a:spLocks noGrp="1"/>
          </p:cNvSpPr>
          <p:nvPr>
            <p:ph type="sldNum" sz="quarter" idx="4"/>
          </p:nvPr>
        </p:nvSpPr>
        <p:spPr/>
        <p:txBody>
          <a:bodyPr/>
          <a:lstStyle/>
          <a:p>
            <a:fld id="{EAE0D575-AF94-4223-AFCD-8DDEAB34B2DA}" type="slidenum">
              <a:rPr lang="en-US" smtClean="0"/>
              <a:pPr/>
              <a:t>42</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932" y="337262"/>
            <a:ext cx="3958205" cy="6035040"/>
          </a:xfrm>
          <a:prstGeom prst="rect">
            <a:avLst/>
          </a:prstGeom>
        </p:spPr>
      </p:pic>
      <p:sp>
        <p:nvSpPr>
          <p:cNvPr id="6" name="TextBox 5"/>
          <p:cNvSpPr txBox="1"/>
          <p:nvPr/>
        </p:nvSpPr>
        <p:spPr>
          <a:xfrm>
            <a:off x="458165" y="365209"/>
            <a:ext cx="3813865" cy="369332"/>
          </a:xfrm>
          <a:prstGeom prst="rect">
            <a:avLst/>
          </a:prstGeom>
          <a:noFill/>
        </p:spPr>
        <p:txBody>
          <a:bodyPr wrap="none" rtlCol="0">
            <a:spAutoFit/>
          </a:bodyPr>
          <a:lstStyle/>
          <a:p>
            <a:r>
              <a:rPr lang="en-US" b="1" i="1" dirty="0">
                <a:solidFill>
                  <a:srgbClr val="752619"/>
                </a:solidFill>
                <a:latin typeface="Arial" pitchFamily="34" charset="0"/>
                <a:ea typeface="+mj-ea"/>
                <a:cs typeface="Arial" pitchFamily="34" charset="0"/>
              </a:rPr>
              <a:t>Stress</a:t>
            </a:r>
            <a:r>
              <a:rPr lang="en-US" sz="900" i="1" dirty="0"/>
              <a:t> </a:t>
            </a:r>
            <a:r>
              <a:rPr lang="en-US" b="1" i="1" dirty="0">
                <a:solidFill>
                  <a:srgbClr val="752619"/>
                </a:solidFill>
                <a:latin typeface="Arial" pitchFamily="34" charset="0"/>
                <a:ea typeface="+mj-ea"/>
                <a:cs typeface="Arial" pitchFamily="34" charset="0"/>
              </a:rPr>
              <a:t>Resilience: Perform Better</a:t>
            </a:r>
          </a:p>
        </p:txBody>
      </p:sp>
    </p:spTree>
    <p:extLst>
      <p:ext uri="{BB962C8B-B14F-4D97-AF65-F5344CB8AC3E}">
        <p14:creationId xmlns:p14="http://schemas.microsoft.com/office/powerpoint/2010/main" val="90239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npo.org\open\On-Going Programs\Evaluations\Emergency Response Development\ERTD2\DMUS 2\COURSE\03 Development\Pics\Used\2544847_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100000" l="0" r="99111"/>
                    </a14:imgEffect>
                  </a14:imgLayer>
                </a14:imgProps>
              </a:ext>
              <a:ext uri="{28A0092B-C50C-407E-A947-70E740481C1C}">
                <a14:useLocalDpi xmlns:a14="http://schemas.microsoft.com/office/drawing/2010/main" val="0"/>
              </a:ext>
            </a:extLst>
          </a:blip>
          <a:srcRect/>
          <a:stretch>
            <a:fillRect/>
          </a:stretch>
        </p:blipFill>
        <p:spPr bwMode="auto">
          <a:xfrm>
            <a:off x="3872644" y="2854534"/>
            <a:ext cx="5274468" cy="35163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Practice Self-Regulation</a:t>
            </a:r>
          </a:p>
        </p:txBody>
      </p:sp>
      <p:sp>
        <p:nvSpPr>
          <p:cNvPr id="3" name="Content Placeholder 2"/>
          <p:cNvSpPr>
            <a:spLocks noGrp="1"/>
          </p:cNvSpPr>
          <p:nvPr>
            <p:ph idx="1"/>
          </p:nvPr>
        </p:nvSpPr>
        <p:spPr>
          <a:xfrm>
            <a:off x="457200" y="1562793"/>
            <a:ext cx="3981796" cy="4699017"/>
          </a:xfrm>
        </p:spPr>
        <p:txBody>
          <a:bodyPr>
            <a:normAutofit/>
          </a:bodyPr>
          <a:lstStyle/>
          <a:p>
            <a:pPr lvl="0"/>
            <a:r>
              <a:rPr lang="en-US" sz="4000" dirty="0"/>
              <a:t>Do what’s right, not just what’s easy. </a:t>
            </a:r>
          </a:p>
          <a:p>
            <a:pPr lvl="0"/>
            <a:endParaRPr lang="en-US" sz="4000" dirty="0"/>
          </a:p>
          <a:p>
            <a:pPr lvl="0"/>
            <a:r>
              <a:rPr lang="en-US" sz="4000" dirty="0"/>
              <a:t>Do the hardest thing first. </a:t>
            </a:r>
          </a:p>
        </p:txBody>
      </p:sp>
      <p:sp>
        <p:nvSpPr>
          <p:cNvPr id="4" name="Slide Number Placeholder 3"/>
          <p:cNvSpPr>
            <a:spLocks noGrp="1"/>
          </p:cNvSpPr>
          <p:nvPr>
            <p:ph type="sldNum" sz="quarter" idx="4"/>
          </p:nvPr>
        </p:nvSpPr>
        <p:spPr/>
        <p:txBody>
          <a:bodyPr/>
          <a:lstStyle/>
          <a:p>
            <a:fld id="{EAE0D575-AF94-4223-AFCD-8DDEAB34B2DA}" type="slidenum">
              <a:rPr lang="en-US" smtClean="0"/>
              <a:pPr/>
              <a:t>43</a:t>
            </a:fld>
            <a:endParaRPr lang="en-US" dirty="0"/>
          </a:p>
        </p:txBody>
      </p:sp>
      <p:sp>
        <p:nvSpPr>
          <p:cNvPr id="6" name="TextBox 5"/>
          <p:cNvSpPr txBox="1"/>
          <p:nvPr/>
        </p:nvSpPr>
        <p:spPr>
          <a:xfrm>
            <a:off x="458165" y="365209"/>
            <a:ext cx="3813865" cy="369332"/>
          </a:xfrm>
          <a:prstGeom prst="rect">
            <a:avLst/>
          </a:prstGeom>
          <a:noFill/>
        </p:spPr>
        <p:txBody>
          <a:bodyPr wrap="none" rtlCol="0">
            <a:spAutoFit/>
          </a:bodyPr>
          <a:lstStyle/>
          <a:p>
            <a:r>
              <a:rPr lang="en-US" b="1" i="1" dirty="0">
                <a:solidFill>
                  <a:srgbClr val="752619"/>
                </a:solidFill>
                <a:latin typeface="Arial" pitchFamily="34" charset="0"/>
                <a:ea typeface="+mj-ea"/>
                <a:cs typeface="Arial" pitchFamily="34" charset="0"/>
              </a:rPr>
              <a:t>Stress</a:t>
            </a:r>
            <a:r>
              <a:rPr lang="en-US" sz="900" i="1" dirty="0"/>
              <a:t> </a:t>
            </a:r>
            <a:r>
              <a:rPr lang="en-US" b="1" i="1" dirty="0">
                <a:solidFill>
                  <a:srgbClr val="752619"/>
                </a:solidFill>
                <a:latin typeface="Arial" pitchFamily="34" charset="0"/>
                <a:ea typeface="+mj-ea"/>
                <a:cs typeface="Arial" pitchFamily="34" charset="0"/>
              </a:rPr>
              <a:t>Resilience: Perform Better</a:t>
            </a:r>
          </a:p>
        </p:txBody>
      </p:sp>
    </p:spTree>
    <p:extLst>
      <p:ext uri="{BB962C8B-B14F-4D97-AF65-F5344CB8AC3E}">
        <p14:creationId xmlns:p14="http://schemas.microsoft.com/office/powerpoint/2010/main" val="293760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Resilience Tools</a:t>
            </a:r>
          </a:p>
        </p:txBody>
      </p:sp>
      <p:sp>
        <p:nvSpPr>
          <p:cNvPr id="7" name="Content Placeholder 6"/>
          <p:cNvSpPr>
            <a:spLocks noGrp="1"/>
          </p:cNvSpPr>
          <p:nvPr>
            <p:ph sz="half" idx="1"/>
          </p:nvPr>
        </p:nvSpPr>
        <p:spPr/>
        <p:txBody>
          <a:bodyPr>
            <a:normAutofit/>
          </a:bodyPr>
          <a:lstStyle/>
          <a:p>
            <a:r>
              <a:rPr lang="en-US" sz="3600" dirty="0"/>
              <a:t>Build your support network. </a:t>
            </a:r>
          </a:p>
          <a:p>
            <a:pPr lvl="0"/>
            <a:r>
              <a:rPr lang="en-US" sz="3600" dirty="0"/>
              <a:t>Cultivate a positive attitude.</a:t>
            </a:r>
          </a:p>
          <a:p>
            <a:pPr lvl="0"/>
            <a:r>
              <a:rPr lang="en-US" sz="3600" dirty="0"/>
              <a:t>Be a life-long learner.</a:t>
            </a:r>
          </a:p>
          <a:p>
            <a:pPr lvl="0"/>
            <a:r>
              <a:rPr lang="en-US" sz="3600" dirty="0"/>
              <a:t>Value your health.</a:t>
            </a:r>
          </a:p>
          <a:p>
            <a:endParaRPr lang="en-US" dirty="0"/>
          </a:p>
        </p:txBody>
      </p:sp>
      <p:pic>
        <p:nvPicPr>
          <p:cNvPr id="9" name="Picture 2" descr="\\inpo.org\open\On-Going Programs\Evaluations\Emergency Response Development\ERTD2\DMUS 2\COURSE\03 Development\Pics\Stock Photography\purchased-images\AA0051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781" y="1388891"/>
            <a:ext cx="3694187" cy="24408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inpo.org\open\On-Going Programs\Evaluations\Emergency Response Development\ERTD2\DMUS 2\COURSE\03 Development\Pics\Used\golf-552906_64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238068" y="2437299"/>
            <a:ext cx="1473473" cy="24382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npo.org\open\On-Going Programs\Evaluations\Emergency Response Development\ERTD2\DMUS 2\COURSE\03 Development\Pics\Used\Musician 121958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694383" y="3739109"/>
            <a:ext cx="2638825" cy="1919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po.org\open\On-Going Programs\Evaluations\Emergency Response Development\ERTD2\DMUS 2\COURSE\03 Development\Pics\Used\21066210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819" y="4880756"/>
            <a:ext cx="2141641" cy="142776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EAE0D575-AF94-4223-AFCD-8DDEAB34B2DA}" type="slidenum">
              <a:rPr lang="en-US" smtClean="0"/>
              <a:pPr/>
              <a:t>44</a:t>
            </a:fld>
            <a:endParaRPr lang="en-US" dirty="0"/>
          </a:p>
        </p:txBody>
      </p:sp>
      <p:sp>
        <p:nvSpPr>
          <p:cNvPr id="13" name="TextBox 12"/>
          <p:cNvSpPr txBox="1"/>
          <p:nvPr/>
        </p:nvSpPr>
        <p:spPr>
          <a:xfrm>
            <a:off x="458165" y="365209"/>
            <a:ext cx="3813865" cy="369332"/>
          </a:xfrm>
          <a:prstGeom prst="rect">
            <a:avLst/>
          </a:prstGeom>
          <a:noFill/>
        </p:spPr>
        <p:txBody>
          <a:bodyPr wrap="none" rtlCol="0">
            <a:spAutoFit/>
          </a:bodyPr>
          <a:lstStyle/>
          <a:p>
            <a:r>
              <a:rPr lang="en-US" b="1" i="1" dirty="0">
                <a:solidFill>
                  <a:srgbClr val="752619"/>
                </a:solidFill>
                <a:latin typeface="Arial" pitchFamily="34" charset="0"/>
                <a:ea typeface="+mj-ea"/>
                <a:cs typeface="Arial" pitchFamily="34" charset="0"/>
              </a:rPr>
              <a:t>Stress</a:t>
            </a:r>
            <a:r>
              <a:rPr lang="en-US" sz="900" i="1" dirty="0"/>
              <a:t> </a:t>
            </a:r>
            <a:r>
              <a:rPr lang="en-US" b="1" i="1" dirty="0">
                <a:solidFill>
                  <a:srgbClr val="752619"/>
                </a:solidFill>
                <a:latin typeface="Arial" pitchFamily="34" charset="0"/>
                <a:ea typeface="+mj-ea"/>
                <a:cs typeface="Arial" pitchFamily="34" charset="0"/>
              </a:rPr>
              <a:t>Resilience: Perform Better</a:t>
            </a:r>
          </a:p>
        </p:txBody>
      </p:sp>
    </p:spTree>
    <p:extLst>
      <p:ext uri="{BB962C8B-B14F-4D97-AF65-F5344CB8AC3E}">
        <p14:creationId xmlns:p14="http://schemas.microsoft.com/office/powerpoint/2010/main" val="268374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Stress Training</a:t>
            </a:r>
          </a:p>
        </p:txBody>
      </p:sp>
      <p:sp>
        <p:nvSpPr>
          <p:cNvPr id="3" name="Content Placeholder 2"/>
          <p:cNvSpPr>
            <a:spLocks noGrp="1"/>
          </p:cNvSpPr>
          <p:nvPr>
            <p:ph idx="1"/>
          </p:nvPr>
        </p:nvSpPr>
        <p:spPr/>
        <p:txBody>
          <a:bodyPr/>
          <a:lstStyle/>
          <a:p>
            <a:pPr marL="0" indent="0">
              <a:buNone/>
            </a:pPr>
            <a:r>
              <a:rPr lang="en-US" dirty="0"/>
              <a:t>Partner discussion questions:</a:t>
            </a:r>
          </a:p>
          <a:p>
            <a:pPr lvl="0"/>
            <a:r>
              <a:rPr lang="en-US" dirty="0"/>
              <a:t>Which tools are already in your lifestyle?</a:t>
            </a:r>
          </a:p>
          <a:p>
            <a:pPr lvl="1"/>
            <a:r>
              <a:rPr lang="en-US" dirty="0"/>
              <a:t>What effects have you seen?</a:t>
            </a:r>
          </a:p>
          <a:p>
            <a:pPr lvl="0"/>
            <a:r>
              <a:rPr lang="en-US" dirty="0"/>
              <a:t>Which of these tools can you start using?</a:t>
            </a:r>
          </a:p>
          <a:p>
            <a:pPr lvl="1"/>
            <a:r>
              <a:rPr lang="en-US" dirty="0"/>
              <a:t>What small changes can you make to get started? </a:t>
            </a:r>
          </a:p>
          <a:p>
            <a:pPr lvl="0"/>
            <a:r>
              <a:rPr lang="en-US" dirty="0"/>
              <a:t>What other activities or practices help you prepare to perform under stress?</a:t>
            </a:r>
          </a:p>
          <a:p>
            <a:pPr marL="0" indent="0">
              <a:buNone/>
            </a:pPr>
            <a:endParaRPr lang="en-US" dirty="0"/>
          </a:p>
        </p:txBody>
      </p:sp>
      <p:sp>
        <p:nvSpPr>
          <p:cNvPr id="4" name="Slide Number Placeholder 3"/>
          <p:cNvSpPr>
            <a:spLocks noGrp="1"/>
          </p:cNvSpPr>
          <p:nvPr>
            <p:ph type="sldNum" sz="quarter" idx="4"/>
          </p:nvPr>
        </p:nvSpPr>
        <p:spPr/>
        <p:txBody>
          <a:bodyPr/>
          <a:lstStyle/>
          <a:p>
            <a:fld id="{EAE0D575-AF94-4223-AFCD-8DDEAB34B2DA}" type="slidenum">
              <a:rPr lang="en-US" smtClean="0"/>
              <a:pPr/>
              <a:t>45</a:t>
            </a:fld>
            <a:endParaRPr lang="en-US" dirty="0"/>
          </a:p>
        </p:txBody>
      </p:sp>
      <p:sp>
        <p:nvSpPr>
          <p:cNvPr id="6" name="Rounded Rectangle 5"/>
          <p:cNvSpPr/>
          <p:nvPr/>
        </p:nvSpPr>
        <p:spPr>
          <a:xfrm>
            <a:off x="4522124" y="6084917"/>
            <a:ext cx="4469476" cy="684772"/>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2: Action Plan</a:t>
            </a:r>
            <a:br>
              <a:rPr lang="en-US" dirty="0"/>
            </a:br>
            <a:r>
              <a:rPr lang="en-US" dirty="0"/>
              <a:t>HANDOUT 3: Stress Training Checklist</a:t>
            </a:r>
          </a:p>
        </p:txBody>
      </p:sp>
    </p:spTree>
    <p:extLst>
      <p:ext uri="{BB962C8B-B14F-4D97-AF65-F5344CB8AC3E}">
        <p14:creationId xmlns:p14="http://schemas.microsoft.com/office/powerpoint/2010/main" val="353859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First-Person Account</a:t>
            </a:r>
          </a:p>
        </p:txBody>
      </p:sp>
      <p:sp>
        <p:nvSpPr>
          <p:cNvPr id="4" name="Subtitle 3"/>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EAE0D575-AF94-4223-AFCD-8DDEAB34B2DA}" type="slidenum">
              <a:rPr lang="en-US" smtClean="0"/>
              <a:pPr/>
              <a:t>46</a:t>
            </a:fld>
            <a:endParaRPr lang="en-US" dirty="0"/>
          </a:p>
        </p:txBody>
      </p:sp>
    </p:spTree>
    <p:extLst>
      <p:ext uri="{BB962C8B-B14F-4D97-AF65-F5344CB8AC3E}">
        <p14:creationId xmlns:p14="http://schemas.microsoft.com/office/powerpoint/2010/main" val="186639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E0D575-AF94-4223-AFCD-8DDEAB34B2DA}" type="slidenum">
              <a:rPr lang="en-US" smtClean="0"/>
              <a:pPr/>
              <a:t>47</a:t>
            </a:fld>
            <a:endParaRPr lang="en-US" dirty="0"/>
          </a:p>
        </p:txBody>
      </p:sp>
      <p:sp>
        <p:nvSpPr>
          <p:cNvPr id="3" name="Title 2"/>
          <p:cNvSpPr>
            <a:spLocks noGrp="1"/>
          </p:cNvSpPr>
          <p:nvPr>
            <p:ph type="ctrTitle"/>
          </p:nvPr>
        </p:nvSpPr>
        <p:spPr/>
        <p:txBody>
          <a:bodyPr anchor="b" anchorCtr="0"/>
          <a:lstStyle/>
          <a:p>
            <a:r>
              <a:rPr lang="en-US" sz="4400" dirty="0"/>
              <a:t>Browns Ferry Tornadoes, April 2011 (Video 2)</a:t>
            </a:r>
          </a:p>
        </p:txBody>
      </p:sp>
      <p:sp>
        <p:nvSpPr>
          <p:cNvPr id="5" name="Rectangle 4">
            <a:hlinkClick r:id="rId2"/>
          </p:cNvPr>
          <p:cNvSpPr/>
          <p:nvPr/>
        </p:nvSpPr>
        <p:spPr>
          <a:xfrm>
            <a:off x="6669664" y="5746172"/>
            <a:ext cx="1729047" cy="407324"/>
          </a:xfrm>
          <a:prstGeom prst="rect">
            <a:avLst/>
          </a:prstGeom>
          <a:solidFill>
            <a:srgbClr val="802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60000"/>
                    <a:lumOff val="40000"/>
                  </a:schemeClr>
                </a:solidFill>
              </a:rPr>
              <a:t>Browser View</a:t>
            </a:r>
          </a:p>
        </p:txBody>
      </p:sp>
    </p:spTree>
    <p:extLst>
      <p:ext uri="{BB962C8B-B14F-4D97-AF65-F5344CB8AC3E}">
        <p14:creationId xmlns:p14="http://schemas.microsoft.com/office/powerpoint/2010/main" val="109253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Decision Making Under Crisis</a:t>
            </a:r>
          </a:p>
        </p:txBody>
      </p:sp>
      <p:sp>
        <p:nvSpPr>
          <p:cNvPr id="3" name="Slide Number Placeholder 2"/>
          <p:cNvSpPr>
            <a:spLocks noGrp="1"/>
          </p:cNvSpPr>
          <p:nvPr>
            <p:ph type="sldNum" sz="quarter" idx="10"/>
          </p:nvPr>
        </p:nvSpPr>
        <p:spPr/>
        <p:txBody>
          <a:bodyPr/>
          <a:lstStyle/>
          <a:p>
            <a:fld id="{EAE0D575-AF94-4223-AFCD-8DDEAB34B2DA}" type="slidenum">
              <a:rPr lang="en-US" smtClean="0"/>
              <a:pPr/>
              <a:t>48</a:t>
            </a:fld>
            <a:endParaRPr lang="en-US" dirty="0"/>
          </a:p>
        </p:txBody>
      </p:sp>
      <p:pic>
        <p:nvPicPr>
          <p:cNvPr id="5" name="Picture 2" descr="\\inpo.org\open\On-Going Programs\Evaluations\Emergency Response Development\ERTD2\DMUS 2\COURSE\03 Development\Pics\Plant Photos\Browns Ferry\2007\BB_016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77824" y="1572768"/>
            <a:ext cx="7388352" cy="4498848"/>
          </a:xfrm>
          <a:prstGeom prst="rect">
            <a:avLst/>
          </a:prstGeom>
          <a:noFill/>
          <a:effectLst>
            <a:glow rad="406400">
              <a:schemeClr val="bg2">
                <a:alpha val="52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47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Skills block"/>
          <p:cNvSpPr/>
          <p:nvPr/>
        </p:nvSpPr>
        <p:spPr>
          <a:xfrm>
            <a:off x="0" y="1992030"/>
            <a:ext cx="9144000" cy="7772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prstClr val="white"/>
              </a:solidFill>
            </a:endParaRPr>
          </a:p>
        </p:txBody>
      </p:sp>
      <p:sp>
        <p:nvSpPr>
          <p:cNvPr id="92" name="Knowledge block"/>
          <p:cNvSpPr/>
          <p:nvPr/>
        </p:nvSpPr>
        <p:spPr>
          <a:xfrm>
            <a:off x="0" y="4329184"/>
            <a:ext cx="9144000" cy="25603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1" name="Rules block"/>
          <p:cNvSpPr/>
          <p:nvPr/>
        </p:nvSpPr>
        <p:spPr>
          <a:xfrm>
            <a:off x="0" y="2821143"/>
            <a:ext cx="9144000" cy="14630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prstClr val="white"/>
              </a:solidFill>
            </a:endParaRPr>
          </a:p>
        </p:txBody>
      </p:sp>
      <p:sp>
        <p:nvSpPr>
          <p:cNvPr id="1046" name="Dimmer"/>
          <p:cNvSpPr/>
          <p:nvPr/>
        </p:nvSpPr>
        <p:spPr>
          <a:xfrm>
            <a:off x="-37332" y="1981997"/>
            <a:ext cx="9235440" cy="493776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timulus"/>
          <p:cNvSpPr/>
          <p:nvPr/>
        </p:nvSpPr>
        <p:spPr>
          <a:xfrm>
            <a:off x="1382082" y="288460"/>
            <a:ext cx="2190308" cy="419817"/>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prstClr val="white"/>
                </a:solidFill>
              </a:rPr>
              <a:t>Situation</a:t>
            </a:r>
          </a:p>
        </p:txBody>
      </p:sp>
      <p:grpSp>
        <p:nvGrpSpPr>
          <p:cNvPr id="2" name="Perception"/>
          <p:cNvGrpSpPr/>
          <p:nvPr/>
        </p:nvGrpSpPr>
        <p:grpSpPr>
          <a:xfrm>
            <a:off x="1382082" y="708277"/>
            <a:ext cx="2190308" cy="1154051"/>
            <a:chOff x="1200610" y="1054225"/>
            <a:chExt cx="2190308" cy="1154051"/>
          </a:xfrm>
        </p:grpSpPr>
        <p:grpSp>
          <p:nvGrpSpPr>
            <p:cNvPr id="8" name="Group 7"/>
            <p:cNvGrpSpPr/>
            <p:nvPr/>
          </p:nvGrpSpPr>
          <p:grpSpPr>
            <a:xfrm>
              <a:off x="1200610" y="1291173"/>
              <a:ext cx="2190308" cy="917103"/>
              <a:chOff x="1188735" y="1354233"/>
              <a:chExt cx="2190308" cy="917103"/>
            </a:xfrm>
          </p:grpSpPr>
          <p:sp>
            <p:nvSpPr>
              <p:cNvPr id="7" name="Oval 6"/>
              <p:cNvSpPr/>
              <p:nvPr/>
            </p:nvSpPr>
            <p:spPr>
              <a:xfrm>
                <a:off x="1826689" y="1356936"/>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Flowchart: Decision 34"/>
              <p:cNvSpPr/>
              <p:nvPr/>
            </p:nvSpPr>
            <p:spPr>
              <a:xfrm>
                <a:off x="1188735" y="1354233"/>
                <a:ext cx="2190308" cy="822960"/>
              </a:xfrm>
              <a:prstGeom prst="flowChartDecision">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a:solidFill>
                      <a:prstClr val="white"/>
                    </a:solidFill>
                  </a:rPr>
                  <a:t>Perception: Will I respond?</a:t>
                </a:r>
              </a:p>
            </p:txBody>
          </p:sp>
        </p:grpSp>
        <p:cxnSp>
          <p:nvCxnSpPr>
            <p:cNvPr id="18" name="Straight Arrow Connector 17"/>
            <p:cNvCxnSpPr>
              <a:stCxn id="12" idx="2"/>
              <a:endCxn id="35" idx="0"/>
            </p:cNvCxnSpPr>
            <p:nvPr/>
          </p:nvCxnSpPr>
          <p:spPr>
            <a:xfrm>
              <a:off x="2295764" y="1054225"/>
              <a:ext cx="0" cy="236948"/>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grpSp>
      <p:cxnSp>
        <p:nvCxnSpPr>
          <p:cNvPr id="46" name="Arrow Act to End"/>
          <p:cNvCxnSpPr>
            <a:stCxn id="3" idx="0"/>
            <a:endCxn id="20" idx="2"/>
          </p:cNvCxnSpPr>
          <p:nvPr/>
        </p:nvCxnSpPr>
        <p:spPr>
          <a:xfrm flipV="1">
            <a:off x="7751466" y="1461214"/>
            <a:ext cx="0" cy="144566"/>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20" name="Flowchart: Terminator 19"/>
          <p:cNvSpPr/>
          <p:nvPr/>
        </p:nvSpPr>
        <p:spPr>
          <a:xfrm>
            <a:off x="7253947" y="1238846"/>
            <a:ext cx="995037" cy="222368"/>
          </a:xfrm>
          <a:prstGeom prst="flowChartTerminator">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100" dirty="0">
                <a:solidFill>
                  <a:prstClr val="white"/>
                </a:solidFill>
              </a:rPr>
              <a:t>END</a:t>
            </a:r>
          </a:p>
        </p:txBody>
      </p:sp>
      <p:cxnSp>
        <p:nvCxnSpPr>
          <p:cNvPr id="25" name="Straight Arrow Connector 24"/>
          <p:cNvCxnSpPr>
            <a:stCxn id="35" idx="3"/>
            <a:endCxn id="20" idx="1"/>
          </p:cNvCxnSpPr>
          <p:nvPr/>
        </p:nvCxnSpPr>
        <p:spPr>
          <a:xfrm flipV="1">
            <a:off x="3572390" y="1350030"/>
            <a:ext cx="3681557" cy="6675"/>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036" name="TextBox 1035"/>
          <p:cNvSpPr txBox="1"/>
          <p:nvPr/>
        </p:nvSpPr>
        <p:spPr>
          <a:xfrm>
            <a:off x="3427114" y="1354788"/>
            <a:ext cx="304892" cy="215444"/>
          </a:xfrm>
          <a:prstGeom prst="rect">
            <a:avLst/>
          </a:prstGeom>
          <a:noFill/>
        </p:spPr>
        <p:txBody>
          <a:bodyPr wrap="none" rtlCol="0">
            <a:spAutoFit/>
          </a:bodyPr>
          <a:lstStyle/>
          <a:p>
            <a:r>
              <a:rPr lang="en-US" sz="800" b="1" dirty="0">
                <a:solidFill>
                  <a:prstClr val="black"/>
                </a:solidFill>
              </a:rPr>
              <a:t>No</a:t>
            </a:r>
          </a:p>
        </p:txBody>
      </p:sp>
      <p:sp>
        <p:nvSpPr>
          <p:cNvPr id="79" name="TextBox 78"/>
          <p:cNvSpPr txBox="1"/>
          <p:nvPr/>
        </p:nvSpPr>
        <p:spPr>
          <a:xfrm>
            <a:off x="2438207" y="1710060"/>
            <a:ext cx="330540" cy="215444"/>
          </a:xfrm>
          <a:prstGeom prst="rect">
            <a:avLst/>
          </a:prstGeom>
          <a:noFill/>
        </p:spPr>
        <p:txBody>
          <a:bodyPr wrap="none" rtlCol="0">
            <a:spAutoFit/>
          </a:bodyPr>
          <a:lstStyle/>
          <a:p>
            <a:r>
              <a:rPr lang="en-US" sz="800" b="1" dirty="0">
                <a:solidFill>
                  <a:prstClr val="black"/>
                </a:solidFill>
              </a:rPr>
              <a:t>Yes</a:t>
            </a:r>
          </a:p>
        </p:txBody>
      </p:sp>
      <p:cxnSp>
        <p:nvCxnSpPr>
          <p:cNvPr id="43" name="Straight Arrow Connector 42"/>
          <p:cNvCxnSpPr>
            <a:stCxn id="35" idx="2"/>
            <a:endCxn id="38" idx="0"/>
          </p:cNvCxnSpPr>
          <p:nvPr/>
        </p:nvCxnSpPr>
        <p:spPr>
          <a:xfrm>
            <a:off x="2477236" y="1768185"/>
            <a:ext cx="1" cy="324756"/>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783068" y="1605780"/>
            <a:ext cx="1936795" cy="29815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a:solidFill>
                  <a:prstClr val="white"/>
                </a:solidFill>
              </a:rPr>
              <a:t>Act</a:t>
            </a:r>
          </a:p>
        </p:txBody>
      </p:sp>
      <p:cxnSp>
        <p:nvCxnSpPr>
          <p:cNvPr id="17" name="Straight Arrow Connector 16"/>
          <p:cNvCxnSpPr>
            <a:stCxn id="38" idx="3"/>
            <a:endCxn id="3" idx="2"/>
          </p:cNvCxnSpPr>
          <p:nvPr/>
        </p:nvCxnSpPr>
        <p:spPr>
          <a:xfrm flipV="1">
            <a:off x="3572390" y="1903936"/>
            <a:ext cx="4179076" cy="463325"/>
          </a:xfrm>
          <a:prstGeom prst="bentConnector2">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8" idx="2"/>
            <a:endCxn id="4" idx="0"/>
          </p:cNvCxnSpPr>
          <p:nvPr/>
        </p:nvCxnSpPr>
        <p:spPr>
          <a:xfrm>
            <a:off x="2477237" y="2641581"/>
            <a:ext cx="0" cy="526645"/>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38" name="Flowchart: Decision 37"/>
          <p:cNvSpPr/>
          <p:nvPr/>
        </p:nvSpPr>
        <p:spPr>
          <a:xfrm>
            <a:off x="1382083" y="2092941"/>
            <a:ext cx="2190307" cy="548640"/>
          </a:xfrm>
          <a:prstGeom prst="flowChartDecisi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solidFill>
                  <a:prstClr val="white"/>
                </a:solidFill>
              </a:rPr>
              <a:t>Is response automatic?</a:t>
            </a:r>
          </a:p>
        </p:txBody>
      </p:sp>
      <p:sp>
        <p:nvSpPr>
          <p:cNvPr id="77" name="TextBox 76"/>
          <p:cNvSpPr txBox="1"/>
          <p:nvPr/>
        </p:nvSpPr>
        <p:spPr>
          <a:xfrm>
            <a:off x="3427114" y="2396209"/>
            <a:ext cx="330540" cy="114608"/>
          </a:xfrm>
          <a:prstGeom prst="rect">
            <a:avLst/>
          </a:prstGeom>
          <a:noFill/>
        </p:spPr>
        <p:txBody>
          <a:bodyPr wrap="none" rtlCol="0">
            <a:spAutoFit/>
          </a:bodyPr>
          <a:lstStyle/>
          <a:p>
            <a:r>
              <a:rPr lang="en-US" sz="800" b="1" dirty="0">
                <a:solidFill>
                  <a:prstClr val="black"/>
                </a:solidFill>
              </a:rPr>
              <a:t>Yes</a:t>
            </a:r>
          </a:p>
        </p:txBody>
      </p:sp>
      <p:sp>
        <p:nvSpPr>
          <p:cNvPr id="80" name="TextBox 79"/>
          <p:cNvSpPr txBox="1"/>
          <p:nvPr/>
        </p:nvSpPr>
        <p:spPr>
          <a:xfrm>
            <a:off x="2438207" y="2623540"/>
            <a:ext cx="304892" cy="114608"/>
          </a:xfrm>
          <a:prstGeom prst="rect">
            <a:avLst/>
          </a:prstGeom>
          <a:noFill/>
        </p:spPr>
        <p:txBody>
          <a:bodyPr wrap="none" rtlCol="0">
            <a:spAutoFit/>
          </a:bodyPr>
          <a:lstStyle/>
          <a:p>
            <a:r>
              <a:rPr lang="en-US" sz="800" b="1" dirty="0">
                <a:solidFill>
                  <a:prstClr val="black"/>
                </a:solidFill>
              </a:rPr>
              <a:t>No</a:t>
            </a:r>
          </a:p>
        </p:txBody>
      </p:sp>
      <p:sp>
        <p:nvSpPr>
          <p:cNvPr id="78" name="TextBox 77"/>
          <p:cNvSpPr txBox="1"/>
          <p:nvPr/>
        </p:nvSpPr>
        <p:spPr>
          <a:xfrm>
            <a:off x="3427114" y="3599066"/>
            <a:ext cx="365760" cy="215444"/>
          </a:xfrm>
          <a:prstGeom prst="rect">
            <a:avLst/>
          </a:prstGeom>
          <a:noFill/>
        </p:spPr>
        <p:txBody>
          <a:bodyPr wrap="square" rtlCol="0">
            <a:spAutoFit/>
          </a:bodyPr>
          <a:lstStyle/>
          <a:p>
            <a:r>
              <a:rPr lang="en-US" sz="800" b="1" dirty="0">
                <a:solidFill>
                  <a:prstClr val="black"/>
                </a:solidFill>
              </a:rPr>
              <a:t>Yes</a:t>
            </a:r>
          </a:p>
        </p:txBody>
      </p:sp>
      <p:cxnSp>
        <p:nvCxnSpPr>
          <p:cNvPr id="138" name="Straight Arrow Connector 137"/>
          <p:cNvCxnSpPr>
            <a:endCxn id="174" idx="1"/>
          </p:cNvCxnSpPr>
          <p:nvPr/>
        </p:nvCxnSpPr>
        <p:spPr>
          <a:xfrm flipV="1">
            <a:off x="3501280" y="3576877"/>
            <a:ext cx="2557889" cy="6265"/>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4" name="Flowchart: Decision 3"/>
          <p:cNvSpPr/>
          <p:nvPr/>
        </p:nvSpPr>
        <p:spPr>
          <a:xfrm>
            <a:off x="1382083" y="3168226"/>
            <a:ext cx="2190307" cy="822960"/>
          </a:xfrm>
          <a:prstGeom prst="flowChartDecision">
            <a:avLst/>
          </a:prstGeom>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400" dirty="0">
                <a:solidFill>
                  <a:prstClr val="white"/>
                </a:solidFill>
              </a:rPr>
              <a:t>Is the situation recognizable?</a:t>
            </a:r>
          </a:p>
        </p:txBody>
      </p:sp>
      <p:sp>
        <p:nvSpPr>
          <p:cNvPr id="162" name="Knowledge text"/>
          <p:cNvSpPr txBox="1"/>
          <p:nvPr/>
        </p:nvSpPr>
        <p:spPr>
          <a:xfrm>
            <a:off x="144378" y="5350077"/>
            <a:ext cx="1105431" cy="338554"/>
          </a:xfrm>
          <a:prstGeom prst="rect">
            <a:avLst/>
          </a:prstGeom>
          <a:noFill/>
        </p:spPr>
        <p:txBody>
          <a:bodyPr wrap="none" rtlCol="0">
            <a:spAutoFit/>
          </a:bodyPr>
          <a:lstStyle/>
          <a:p>
            <a:pPr algn="ctr"/>
            <a:r>
              <a:rPr lang="en-US" sz="1600" dirty="0">
                <a:solidFill>
                  <a:prstClr val="black"/>
                </a:solidFill>
              </a:rPr>
              <a:t>Knowledge</a:t>
            </a:r>
          </a:p>
        </p:txBody>
      </p:sp>
      <p:sp>
        <p:nvSpPr>
          <p:cNvPr id="163" name="Rules text"/>
          <p:cNvSpPr txBox="1"/>
          <p:nvPr/>
        </p:nvSpPr>
        <p:spPr>
          <a:xfrm>
            <a:off x="144378" y="3444762"/>
            <a:ext cx="633507" cy="338554"/>
          </a:xfrm>
          <a:prstGeom prst="rect">
            <a:avLst/>
          </a:prstGeom>
          <a:noFill/>
        </p:spPr>
        <p:txBody>
          <a:bodyPr wrap="none" rtlCol="0">
            <a:spAutoFit/>
          </a:bodyPr>
          <a:lstStyle/>
          <a:p>
            <a:pPr algn="ctr"/>
            <a:r>
              <a:rPr lang="en-US" sz="1600" dirty="0">
                <a:solidFill>
                  <a:prstClr val="black"/>
                </a:solidFill>
              </a:rPr>
              <a:t>Rules</a:t>
            </a:r>
          </a:p>
        </p:txBody>
      </p:sp>
      <p:sp>
        <p:nvSpPr>
          <p:cNvPr id="164" name="Skills Text"/>
          <p:cNvSpPr txBox="1"/>
          <p:nvPr/>
        </p:nvSpPr>
        <p:spPr>
          <a:xfrm>
            <a:off x="144378" y="2274062"/>
            <a:ext cx="591830" cy="180099"/>
          </a:xfrm>
          <a:prstGeom prst="rect">
            <a:avLst/>
          </a:prstGeom>
          <a:noFill/>
        </p:spPr>
        <p:txBody>
          <a:bodyPr wrap="none" rtlCol="0">
            <a:spAutoFit/>
          </a:bodyPr>
          <a:lstStyle/>
          <a:p>
            <a:pPr algn="ctr"/>
            <a:r>
              <a:rPr lang="en-US" sz="1600" dirty="0">
                <a:solidFill>
                  <a:prstClr val="black"/>
                </a:solidFill>
              </a:rPr>
              <a:t>Skills</a:t>
            </a:r>
          </a:p>
        </p:txBody>
      </p:sp>
      <p:cxnSp>
        <p:nvCxnSpPr>
          <p:cNvPr id="165" name="Straight Arrow Connector 29"/>
          <p:cNvCxnSpPr>
            <a:stCxn id="171" idx="3"/>
            <a:endCxn id="3" idx="2"/>
          </p:cNvCxnSpPr>
          <p:nvPr/>
        </p:nvCxnSpPr>
        <p:spPr>
          <a:xfrm flipV="1">
            <a:off x="7586217" y="1903936"/>
            <a:ext cx="165249" cy="3333339"/>
          </a:xfrm>
          <a:prstGeom prst="bentConnector2">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2438207" y="3958615"/>
            <a:ext cx="304892" cy="215444"/>
          </a:xfrm>
          <a:prstGeom prst="rect">
            <a:avLst/>
          </a:prstGeom>
          <a:noFill/>
        </p:spPr>
        <p:txBody>
          <a:bodyPr wrap="none" rtlCol="0">
            <a:spAutoFit/>
          </a:bodyPr>
          <a:lstStyle/>
          <a:p>
            <a:r>
              <a:rPr lang="en-US" sz="800" b="1" dirty="0">
                <a:solidFill>
                  <a:prstClr val="black"/>
                </a:solidFill>
              </a:rPr>
              <a:t>No</a:t>
            </a:r>
          </a:p>
        </p:txBody>
      </p:sp>
      <p:cxnSp>
        <p:nvCxnSpPr>
          <p:cNvPr id="167" name="Straight Arrow Connector 166"/>
          <p:cNvCxnSpPr>
            <a:stCxn id="4" idx="2"/>
            <a:endCxn id="168" idx="0"/>
          </p:cNvCxnSpPr>
          <p:nvPr/>
        </p:nvCxnSpPr>
        <p:spPr>
          <a:xfrm flipH="1">
            <a:off x="2477236" y="3991186"/>
            <a:ext cx="1" cy="743169"/>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68" name="Rectangle 167"/>
          <p:cNvSpPr/>
          <p:nvPr/>
        </p:nvSpPr>
        <p:spPr>
          <a:xfrm>
            <a:off x="1713712" y="4734355"/>
            <a:ext cx="1527048" cy="10058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Develop Situational Awareness</a:t>
            </a:r>
          </a:p>
        </p:txBody>
      </p:sp>
      <p:cxnSp>
        <p:nvCxnSpPr>
          <p:cNvPr id="169" name="Straight Arrow Connector 16"/>
          <p:cNvCxnSpPr>
            <a:stCxn id="174" idx="3"/>
            <a:endCxn id="3" idx="2"/>
          </p:cNvCxnSpPr>
          <p:nvPr/>
        </p:nvCxnSpPr>
        <p:spPr>
          <a:xfrm flipV="1">
            <a:off x="7581900" y="1903936"/>
            <a:ext cx="169566" cy="1672941"/>
          </a:xfrm>
          <a:prstGeom prst="bentConnector2">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70" name="Arrow to Wheel"/>
          <p:cNvSpPr/>
          <p:nvPr/>
        </p:nvSpPr>
        <p:spPr>
          <a:xfrm>
            <a:off x="2479506" y="5741510"/>
            <a:ext cx="1463040" cy="966865"/>
          </a:xfrm>
          <a:custGeom>
            <a:avLst/>
            <a:gdLst>
              <a:gd name="connsiteX0" fmla="*/ 0 w 1270659"/>
              <a:gd name="connsiteY0" fmla="*/ 0 h 320633"/>
              <a:gd name="connsiteX1" fmla="*/ 1270659 w 1270659"/>
              <a:gd name="connsiteY1" fmla="*/ 320633 h 320633"/>
              <a:gd name="connsiteX0" fmla="*/ 0 w 1285260"/>
              <a:gd name="connsiteY0" fmla="*/ 0 h 551891"/>
              <a:gd name="connsiteX1" fmla="*/ 1270659 w 1285260"/>
              <a:gd name="connsiteY1" fmla="*/ 320633 h 551891"/>
              <a:gd name="connsiteX0" fmla="*/ 0 w 1282035"/>
              <a:gd name="connsiteY0" fmla="*/ 0 h 688299"/>
              <a:gd name="connsiteX1" fmla="*/ 1270659 w 1282035"/>
              <a:gd name="connsiteY1" fmla="*/ 320633 h 688299"/>
              <a:gd name="connsiteX0" fmla="*/ 0 w 1447095"/>
              <a:gd name="connsiteY0" fmla="*/ 0 h 759975"/>
              <a:gd name="connsiteX1" fmla="*/ 1436914 w 1447095"/>
              <a:gd name="connsiteY1" fmla="*/ 427511 h 759975"/>
              <a:gd name="connsiteX0" fmla="*/ 0 w 1439002"/>
              <a:gd name="connsiteY0" fmla="*/ 0 h 712881"/>
              <a:gd name="connsiteX1" fmla="*/ 1436914 w 1439002"/>
              <a:gd name="connsiteY1" fmla="*/ 427511 h 712881"/>
            </a:gdLst>
            <a:ahLst/>
            <a:cxnLst>
              <a:cxn ang="0">
                <a:pos x="connsiteX0" y="connsiteY0"/>
              </a:cxn>
              <a:cxn ang="0">
                <a:pos x="connsiteX1" y="connsiteY1"/>
              </a:cxn>
            </a:cxnLst>
            <a:rect l="l" t="t" r="r" b="b"/>
            <a:pathLst>
              <a:path w="1439002" h="712881">
                <a:moveTo>
                  <a:pt x="0" y="0"/>
                </a:moveTo>
                <a:cubicBezTo>
                  <a:pt x="102919" y="724395"/>
                  <a:pt x="1500249" y="950025"/>
                  <a:pt x="1436914" y="427511"/>
                </a:cubicBezTo>
              </a:path>
            </a:pathLst>
          </a:cu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71" name="Rectangle 170"/>
          <p:cNvSpPr/>
          <p:nvPr/>
        </p:nvSpPr>
        <p:spPr>
          <a:xfrm>
            <a:off x="6059169" y="4734355"/>
            <a:ext cx="1527048" cy="1005840"/>
          </a:xfrm>
          <a:prstGeom prst="rect">
            <a:avLst/>
          </a:prstGeom>
          <a:gradFill>
            <a:gsLst>
              <a:gs pos="0">
                <a:srgbClr val="2C5D98"/>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Make Rational</a:t>
            </a:r>
            <a:br>
              <a:rPr lang="en-US" dirty="0">
                <a:solidFill>
                  <a:prstClr val="white"/>
                </a:solidFill>
              </a:rPr>
            </a:br>
            <a:r>
              <a:rPr lang="en-US" dirty="0">
                <a:solidFill>
                  <a:prstClr val="white"/>
                </a:solidFill>
              </a:rPr>
              <a:t>Decision</a:t>
            </a:r>
          </a:p>
        </p:txBody>
      </p:sp>
      <p:sp>
        <p:nvSpPr>
          <p:cNvPr id="172" name="Freeform 171"/>
          <p:cNvSpPr/>
          <p:nvPr/>
        </p:nvSpPr>
        <p:spPr>
          <a:xfrm flipH="1">
            <a:off x="5406320" y="5741510"/>
            <a:ext cx="1371600" cy="966865"/>
          </a:xfrm>
          <a:custGeom>
            <a:avLst/>
            <a:gdLst>
              <a:gd name="connsiteX0" fmla="*/ 0 w 1270659"/>
              <a:gd name="connsiteY0" fmla="*/ 0 h 320633"/>
              <a:gd name="connsiteX1" fmla="*/ 1270659 w 1270659"/>
              <a:gd name="connsiteY1" fmla="*/ 320633 h 320633"/>
              <a:gd name="connsiteX0" fmla="*/ 0 w 1285260"/>
              <a:gd name="connsiteY0" fmla="*/ 0 h 551891"/>
              <a:gd name="connsiteX1" fmla="*/ 1270659 w 1285260"/>
              <a:gd name="connsiteY1" fmla="*/ 320633 h 551891"/>
              <a:gd name="connsiteX0" fmla="*/ 0 w 1282035"/>
              <a:gd name="connsiteY0" fmla="*/ 0 h 688299"/>
              <a:gd name="connsiteX1" fmla="*/ 1270659 w 1282035"/>
              <a:gd name="connsiteY1" fmla="*/ 320633 h 688299"/>
              <a:gd name="connsiteX0" fmla="*/ 0 w 1447095"/>
              <a:gd name="connsiteY0" fmla="*/ 0 h 759975"/>
              <a:gd name="connsiteX1" fmla="*/ 1436914 w 1447095"/>
              <a:gd name="connsiteY1" fmla="*/ 427511 h 759975"/>
              <a:gd name="connsiteX0" fmla="*/ 0 w 1439002"/>
              <a:gd name="connsiteY0" fmla="*/ 0 h 712881"/>
              <a:gd name="connsiteX1" fmla="*/ 1436914 w 1439002"/>
              <a:gd name="connsiteY1" fmla="*/ 427511 h 712881"/>
            </a:gdLst>
            <a:ahLst/>
            <a:cxnLst>
              <a:cxn ang="0">
                <a:pos x="connsiteX0" y="connsiteY0"/>
              </a:cxn>
              <a:cxn ang="0">
                <a:pos x="connsiteX1" y="connsiteY1"/>
              </a:cxn>
            </a:cxnLst>
            <a:rect l="l" t="t" r="r" b="b"/>
            <a:pathLst>
              <a:path w="1439002" h="712881">
                <a:moveTo>
                  <a:pt x="0" y="0"/>
                </a:moveTo>
                <a:cubicBezTo>
                  <a:pt x="102919" y="724395"/>
                  <a:pt x="1500249" y="950025"/>
                  <a:pt x="1436914" y="427511"/>
                </a:cubicBezTo>
              </a:path>
            </a:pathLst>
          </a:custGeom>
          <a:ln w="38100">
            <a:solidFill>
              <a:schemeClr val="tx1">
                <a:lumMod val="50000"/>
                <a:lumOff val="50000"/>
              </a:schemeClr>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73" name="TextBox 172"/>
          <p:cNvSpPr txBox="1"/>
          <p:nvPr/>
        </p:nvSpPr>
        <p:spPr>
          <a:xfrm>
            <a:off x="15447" y="6347811"/>
            <a:ext cx="2622430" cy="577081"/>
          </a:xfrm>
          <a:prstGeom prst="rect">
            <a:avLst/>
          </a:prstGeom>
          <a:noFill/>
        </p:spPr>
        <p:txBody>
          <a:bodyPr wrap="square" rtlCol="0">
            <a:spAutoFit/>
          </a:bodyPr>
          <a:lstStyle/>
          <a:p>
            <a:r>
              <a:rPr lang="en-US" sz="1050" dirty="0"/>
              <a:t>Source: Adapted from the GEMS model as illustrated in </a:t>
            </a:r>
            <a:r>
              <a:rPr lang="en-US" sz="1050" i="1" dirty="0"/>
              <a:t>Human Error </a:t>
            </a:r>
            <a:r>
              <a:rPr lang="en-US" sz="1050" dirty="0"/>
              <a:t>by James Reason. Based on the work of Jens Rasmussen.</a:t>
            </a:r>
          </a:p>
        </p:txBody>
      </p:sp>
      <p:sp>
        <p:nvSpPr>
          <p:cNvPr id="174" name="Rectangle 173"/>
          <p:cNvSpPr/>
          <p:nvPr/>
        </p:nvSpPr>
        <p:spPr>
          <a:xfrm>
            <a:off x="6059169" y="3073957"/>
            <a:ext cx="1522731" cy="1005840"/>
          </a:xfrm>
          <a:prstGeom prst="rect">
            <a:avLst/>
          </a:prstGeom>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dirty="0">
                <a:solidFill>
                  <a:prstClr val="white"/>
                </a:solidFill>
              </a:rPr>
              <a:t>Apply Rules </a:t>
            </a:r>
            <a:br>
              <a:rPr lang="en-US" dirty="0">
                <a:solidFill>
                  <a:prstClr val="white"/>
                </a:solidFill>
              </a:rPr>
            </a:br>
            <a:r>
              <a:rPr lang="en-US" dirty="0">
                <a:solidFill>
                  <a:prstClr val="white"/>
                </a:solidFill>
              </a:rPr>
              <a:t>or Procedures</a:t>
            </a:r>
          </a:p>
        </p:txBody>
      </p:sp>
      <p:grpSp>
        <p:nvGrpSpPr>
          <p:cNvPr id="5" name="Group 4"/>
          <p:cNvGrpSpPr/>
          <p:nvPr/>
        </p:nvGrpSpPr>
        <p:grpSpPr>
          <a:xfrm>
            <a:off x="8138591" y="2299447"/>
            <a:ext cx="696344" cy="3507795"/>
            <a:chOff x="8138591" y="2299447"/>
            <a:chExt cx="696344" cy="3507795"/>
          </a:xfrm>
        </p:grpSpPr>
        <p:sp>
          <p:nvSpPr>
            <p:cNvPr id="176" name="TextBox 175"/>
            <p:cNvSpPr txBox="1"/>
            <p:nvPr/>
          </p:nvSpPr>
          <p:spPr>
            <a:xfrm>
              <a:off x="8138591" y="2299447"/>
              <a:ext cx="696344" cy="223611"/>
            </a:xfrm>
            <a:prstGeom prst="rect">
              <a:avLst/>
            </a:prstGeom>
            <a:noFill/>
          </p:spPr>
          <p:txBody>
            <a:bodyPr wrap="none" rtlCol="0">
              <a:spAutoFit/>
            </a:bodyPr>
            <a:lstStyle/>
            <a:p>
              <a:pPr algn="ctr"/>
              <a:r>
                <a:rPr lang="en-US" sz="1200" dirty="0">
                  <a:solidFill>
                    <a:prstClr val="black"/>
                  </a:solidFill>
                </a:rPr>
                <a:t>intuitive</a:t>
              </a:r>
            </a:p>
          </p:txBody>
        </p:sp>
        <p:sp>
          <p:nvSpPr>
            <p:cNvPr id="177" name="TextBox 176"/>
            <p:cNvSpPr txBox="1"/>
            <p:nvPr/>
          </p:nvSpPr>
          <p:spPr>
            <a:xfrm>
              <a:off x="8154651" y="5583631"/>
              <a:ext cx="664221" cy="223611"/>
            </a:xfrm>
            <a:prstGeom prst="rect">
              <a:avLst/>
            </a:prstGeom>
            <a:noFill/>
          </p:spPr>
          <p:txBody>
            <a:bodyPr wrap="none" rtlCol="0">
              <a:spAutoFit/>
            </a:bodyPr>
            <a:lstStyle/>
            <a:p>
              <a:pPr algn="ctr"/>
              <a:r>
                <a:rPr lang="en-US" sz="1200" dirty="0">
                  <a:solidFill>
                    <a:prstClr val="black"/>
                  </a:solidFill>
                </a:rPr>
                <a:t>rational</a:t>
              </a:r>
            </a:p>
          </p:txBody>
        </p:sp>
        <p:sp>
          <p:nvSpPr>
            <p:cNvPr id="178" name="Up-Down Arrow 177"/>
            <p:cNvSpPr/>
            <p:nvPr/>
          </p:nvSpPr>
          <p:spPr>
            <a:xfrm>
              <a:off x="8384939" y="2508561"/>
              <a:ext cx="203644" cy="3112823"/>
            </a:xfrm>
            <a:prstGeom prst="upDownArrow">
              <a:avLst/>
            </a:prstGeom>
            <a:gradFill rotWithShape="1">
              <a:gsLst>
                <a:gs pos="0">
                  <a:srgbClr val="2C5D98"/>
                </a:gs>
                <a:gs pos="85000">
                  <a:srgbClr val="774F95"/>
                </a:gs>
                <a:gs pos="20000">
                  <a:srgbClr val="4157A2"/>
                </a:gs>
                <a:gs pos="64000">
                  <a:srgbClr val="774F95"/>
                </a:gs>
                <a:gs pos="100000">
                  <a:srgbClr val="C0504D">
                    <a:shade val="94000"/>
                    <a:satMod val="135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a:endParaRPr lang="en-US" sz="2400" kern="0" dirty="0">
                <a:solidFill>
                  <a:prstClr val="white"/>
                </a:solidFill>
                <a:latin typeface="Calibri"/>
              </a:endParaRPr>
            </a:p>
          </p:txBody>
        </p:sp>
      </p:grpSp>
      <p:sp>
        <p:nvSpPr>
          <p:cNvPr id="183" name="TextBox 182"/>
          <p:cNvSpPr txBox="1"/>
          <p:nvPr/>
        </p:nvSpPr>
        <p:spPr>
          <a:xfrm>
            <a:off x="144378" y="2522132"/>
            <a:ext cx="1381660" cy="276999"/>
          </a:xfrm>
          <a:prstGeom prst="rect">
            <a:avLst/>
          </a:prstGeom>
          <a:noFill/>
        </p:spPr>
        <p:txBody>
          <a:bodyPr wrap="none" rtlCol="0">
            <a:spAutoFit/>
          </a:bodyPr>
          <a:lstStyle/>
          <a:p>
            <a:r>
              <a:rPr lang="en-US" sz="1200" i="1" dirty="0"/>
              <a:t>Very high reliability</a:t>
            </a:r>
          </a:p>
        </p:txBody>
      </p:sp>
      <p:sp>
        <p:nvSpPr>
          <p:cNvPr id="184" name="TextBox 183"/>
          <p:cNvSpPr txBox="1"/>
          <p:nvPr/>
        </p:nvSpPr>
        <p:spPr>
          <a:xfrm>
            <a:off x="144378" y="3691479"/>
            <a:ext cx="1088760" cy="276999"/>
          </a:xfrm>
          <a:prstGeom prst="rect">
            <a:avLst/>
          </a:prstGeom>
          <a:noFill/>
        </p:spPr>
        <p:txBody>
          <a:bodyPr wrap="none" rtlCol="0">
            <a:spAutoFit/>
          </a:bodyPr>
          <a:lstStyle/>
          <a:p>
            <a:r>
              <a:rPr lang="en-US" sz="1200" i="1" dirty="0"/>
              <a:t>High reliability</a:t>
            </a:r>
          </a:p>
        </p:txBody>
      </p:sp>
      <p:pic>
        <p:nvPicPr>
          <p:cNvPr id="18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29" y="4388052"/>
            <a:ext cx="2204084"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 name="Title"/>
          <p:cNvSpPr txBox="1"/>
          <p:nvPr/>
        </p:nvSpPr>
        <p:spPr>
          <a:xfrm>
            <a:off x="3457328" y="103570"/>
            <a:ext cx="5318538" cy="1077218"/>
          </a:xfrm>
          <a:prstGeom prst="rect">
            <a:avLst/>
          </a:prstGeom>
          <a:noFill/>
        </p:spPr>
        <p:txBody>
          <a:bodyPr wrap="square" rtlCol="0">
            <a:spAutoFit/>
          </a:bodyPr>
          <a:lstStyle/>
          <a:p>
            <a:pPr algn="r">
              <a:spcBef>
                <a:spcPct val="0"/>
              </a:spcBef>
            </a:pPr>
            <a:r>
              <a:rPr lang="en-US" sz="3200" b="1" dirty="0">
                <a:solidFill>
                  <a:srgbClr val="752619"/>
                </a:solidFill>
                <a:latin typeface="Arial" pitchFamily="34" charset="0"/>
                <a:ea typeface="+mj-ea"/>
                <a:cs typeface="Arial" pitchFamily="34" charset="0"/>
              </a:rPr>
              <a:t>Traditional Decision-Making Model</a:t>
            </a:r>
          </a:p>
        </p:txBody>
      </p:sp>
      <p:sp>
        <p:nvSpPr>
          <p:cNvPr id="190" name="TextBox 189"/>
          <p:cNvSpPr txBox="1"/>
          <p:nvPr/>
        </p:nvSpPr>
        <p:spPr>
          <a:xfrm>
            <a:off x="139121" y="5593851"/>
            <a:ext cx="1417311" cy="276999"/>
          </a:xfrm>
          <a:prstGeom prst="rect">
            <a:avLst/>
          </a:prstGeom>
          <a:noFill/>
        </p:spPr>
        <p:txBody>
          <a:bodyPr wrap="none" rtlCol="0">
            <a:spAutoFit/>
          </a:bodyPr>
          <a:lstStyle/>
          <a:p>
            <a:r>
              <a:rPr lang="en-US" sz="1200" i="1" dirty="0"/>
              <a:t>Moderate reliability</a:t>
            </a:r>
          </a:p>
        </p:txBody>
      </p:sp>
      <p:sp>
        <p:nvSpPr>
          <p:cNvPr id="6" name="Slide Number Placeholder 5"/>
          <p:cNvSpPr>
            <a:spLocks noGrp="1"/>
          </p:cNvSpPr>
          <p:nvPr>
            <p:ph type="sldNum" sz="quarter" idx="4"/>
          </p:nvPr>
        </p:nvSpPr>
        <p:spPr/>
        <p:txBody>
          <a:bodyPr/>
          <a:lstStyle/>
          <a:p>
            <a:fld id="{062BB772-9431-4450-BE4D-02E1241EA2D7}" type="slidenum">
              <a:rPr lang="en-US" smtClean="0"/>
              <a:pPr/>
              <a:t>49</a:t>
            </a:fld>
            <a:endParaRPr lang="en-US" dirty="0"/>
          </a:p>
        </p:txBody>
      </p:sp>
      <p:sp>
        <p:nvSpPr>
          <p:cNvPr id="74" name="Rounded Rectangle 73"/>
          <p:cNvSpPr/>
          <p:nvPr/>
        </p:nvSpPr>
        <p:spPr>
          <a:xfrm>
            <a:off x="6820534" y="6248395"/>
            <a:ext cx="2171066" cy="521293"/>
          </a:xfrm>
          <a:prstGeom prst="roundRect">
            <a:avLst/>
          </a:prstGeom>
          <a:solidFill>
            <a:srgbClr val="E36C09">
              <a:lumMod val="75000"/>
            </a:srgbClr>
          </a:solidFill>
          <a:ln w="25400" cap="flat" cmpd="sng" algn="ctr">
            <a:solidFill>
              <a:srgbClr val="E36C09">
                <a:lumMod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HANDOUT 7-A</a:t>
            </a:r>
          </a:p>
        </p:txBody>
      </p:sp>
    </p:spTree>
    <p:extLst>
      <p:ext uri="{BB962C8B-B14F-4D97-AF65-F5344CB8AC3E}">
        <p14:creationId xmlns:p14="http://schemas.microsoft.com/office/powerpoint/2010/main" val="1701374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this Course</a:t>
            </a:r>
          </a:p>
        </p:txBody>
      </p:sp>
      <p:sp>
        <p:nvSpPr>
          <p:cNvPr id="3" name="Content Placeholder 2"/>
          <p:cNvSpPr>
            <a:spLocks noGrp="1"/>
          </p:cNvSpPr>
          <p:nvPr>
            <p:ph sz="half" idx="1"/>
          </p:nvPr>
        </p:nvSpPr>
        <p:spPr/>
        <p:txBody>
          <a:bodyPr>
            <a:normAutofit/>
          </a:bodyPr>
          <a:lstStyle/>
          <a:p>
            <a:r>
              <a:rPr lang="en-US" sz="3200" dirty="0"/>
              <a:t>Effects of Stress</a:t>
            </a:r>
          </a:p>
          <a:p>
            <a:endParaRPr lang="en-US" sz="3200" dirty="0"/>
          </a:p>
          <a:p>
            <a:r>
              <a:rPr lang="en-US" sz="3200" dirty="0"/>
              <a:t>Stress Training</a:t>
            </a:r>
          </a:p>
          <a:p>
            <a:endParaRPr lang="en-US" sz="3200" dirty="0"/>
          </a:p>
          <a:p>
            <a:r>
              <a:rPr lang="en-US" sz="3200" dirty="0"/>
              <a:t>Decision Making Under Crisis</a:t>
            </a:r>
          </a:p>
          <a:p>
            <a:endParaRPr lang="en-US" sz="3200" dirty="0"/>
          </a:p>
          <a:p>
            <a:r>
              <a:rPr lang="en-US" sz="3200" dirty="0"/>
              <a:t>Crisis Leadership</a:t>
            </a:r>
          </a:p>
        </p:txBody>
      </p:sp>
      <p:sp>
        <p:nvSpPr>
          <p:cNvPr id="4" name="Slide Number Placeholder 3"/>
          <p:cNvSpPr>
            <a:spLocks noGrp="1"/>
          </p:cNvSpPr>
          <p:nvPr>
            <p:ph type="sldNum" sz="quarter" idx="4"/>
          </p:nvPr>
        </p:nvSpPr>
        <p:spPr/>
        <p:txBody>
          <a:bodyPr/>
          <a:lstStyle/>
          <a:p>
            <a:fld id="{EAE0D575-AF94-4223-AFCD-8DDEAB34B2DA}" type="slidenum">
              <a:rPr lang="en-US" smtClean="0">
                <a:solidFill>
                  <a:prstClr val="white"/>
                </a:solidFill>
              </a:rPr>
              <a:pPr/>
              <a:t>5</a:t>
            </a:fld>
            <a:endParaRPr lang="en-US" dirty="0">
              <a:solidFill>
                <a:prstClr val="white"/>
              </a:solidFill>
            </a:endParaRPr>
          </a:p>
        </p:txBody>
      </p:sp>
      <p:pic>
        <p:nvPicPr>
          <p:cNvPr id="5" name="Picture 2" descr="\\inpo.org\open\On-Going Programs\Evaluations\Emergency Response Development\ERTD - Emergency Response Training Development\Dev DMUS Trng Matr for Ind Inst\DMUS 2 Development\03 Development\iStock_000019202414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549" y="1443790"/>
            <a:ext cx="2138578" cy="1423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npo.org\open\On-Going Programs\Evaluations\Emergency Response Development\ERTD2\DMUS 2\COURSE\03 Development\Pics\Used\40854880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485" y="2526632"/>
            <a:ext cx="2285355" cy="15235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npo.org\open\On-Going Programs\Evaluations\Emergency Response Development\ERTD2\DMUS 2\COURSE\03 Development\Pics\Used\BB_007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flipH="1">
            <a:off x="5187789" y="4523874"/>
            <a:ext cx="2151475" cy="1660358"/>
          </a:xfrm>
          <a:prstGeom prst="rect">
            <a:avLst/>
          </a:prstGeom>
          <a:noFill/>
          <a:ln w="152400">
            <a:noFill/>
          </a:ln>
          <a:effectLst>
            <a:glow rad="3048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4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2267" y="3296652"/>
            <a:ext cx="2511996" cy="158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84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ppt_y"/>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18434"/>
                                        </p:tgtEl>
                                        <p:attrNameLst>
                                          <p:attrName>style.visibility</p:attrName>
                                        </p:attrNameLst>
                                      </p:cBhvr>
                                      <p:to>
                                        <p:strVal val="visible"/>
                                      </p:to>
                                    </p:set>
                                    <p:anim calcmode="lin" valueType="num">
                                      <p:cBhvr>
                                        <p:cTn id="33" dur="500" fill="hold"/>
                                        <p:tgtEl>
                                          <p:spTgt spid="18434"/>
                                        </p:tgtEl>
                                        <p:attrNameLst>
                                          <p:attrName>ppt_w</p:attrName>
                                        </p:attrNameLst>
                                      </p:cBhvr>
                                      <p:tavLst>
                                        <p:tav tm="0">
                                          <p:val>
                                            <p:fltVal val="0"/>
                                          </p:val>
                                        </p:tav>
                                        <p:tav tm="100000">
                                          <p:val>
                                            <p:strVal val="#ppt_w"/>
                                          </p:val>
                                        </p:tav>
                                      </p:tavLst>
                                    </p:anim>
                                    <p:anim calcmode="lin" valueType="num">
                                      <p:cBhvr>
                                        <p:cTn id="34" dur="500" fill="hold"/>
                                        <p:tgtEl>
                                          <p:spTgt spid="18434"/>
                                        </p:tgtEl>
                                        <p:attrNameLst>
                                          <p:attrName>ppt_h</p:attrName>
                                        </p:attrNameLst>
                                      </p:cBhvr>
                                      <p:tavLst>
                                        <p:tav tm="0">
                                          <p:val>
                                            <p:fltVal val="0"/>
                                          </p:val>
                                        </p:tav>
                                        <p:tav tm="100000">
                                          <p:val>
                                            <p:strVal val="#ppt_h"/>
                                          </p:val>
                                        </p:tav>
                                      </p:tavLst>
                                    </p:anim>
                                    <p:animEffect transition="in" filter="fade">
                                      <p:cBhvr>
                                        <p:cTn id="35" dur="500"/>
                                        <p:tgtEl>
                                          <p:spTgt spid="1843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ppt_y"/>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Decision-Making Challenge</a:t>
            </a:r>
          </a:p>
        </p:txBody>
      </p:sp>
      <p:sp>
        <p:nvSpPr>
          <p:cNvPr id="39" name="Content Placeholder 38"/>
          <p:cNvSpPr>
            <a:spLocks noGrp="1"/>
          </p:cNvSpPr>
          <p:nvPr>
            <p:ph sz="half" idx="1"/>
          </p:nvPr>
        </p:nvSpPr>
        <p:spPr>
          <a:xfrm>
            <a:off x="457200" y="1600201"/>
            <a:ext cx="2535382" cy="4525963"/>
          </a:xfrm>
        </p:spPr>
        <p:txBody>
          <a:bodyPr>
            <a:normAutofit/>
          </a:bodyPr>
          <a:lstStyle/>
          <a:p>
            <a:pPr marL="0" indent="0">
              <a:buNone/>
            </a:pPr>
            <a:r>
              <a:rPr lang="en-US" dirty="0"/>
              <a:t>In a crisis, at what level can we make decisions?</a:t>
            </a:r>
          </a:p>
        </p:txBody>
      </p:sp>
      <p:grpSp>
        <p:nvGrpSpPr>
          <p:cNvPr id="38" name="Group 37"/>
          <p:cNvGrpSpPr/>
          <p:nvPr/>
        </p:nvGrpSpPr>
        <p:grpSpPr>
          <a:xfrm>
            <a:off x="4613495" y="1545020"/>
            <a:ext cx="4023360" cy="4759881"/>
            <a:chOff x="-37332" y="1981997"/>
            <a:chExt cx="4023360" cy="4937760"/>
          </a:xfrm>
        </p:grpSpPr>
        <p:grpSp>
          <p:nvGrpSpPr>
            <p:cNvPr id="37" name="Group 36"/>
            <p:cNvGrpSpPr/>
            <p:nvPr/>
          </p:nvGrpSpPr>
          <p:grpSpPr>
            <a:xfrm>
              <a:off x="-37332" y="1981997"/>
              <a:ext cx="4023360" cy="4937760"/>
              <a:chOff x="-37332" y="1981997"/>
              <a:chExt cx="9235440" cy="4937760"/>
            </a:xfrm>
          </p:grpSpPr>
          <p:sp>
            <p:nvSpPr>
              <p:cNvPr id="20" name="Skills block"/>
              <p:cNvSpPr/>
              <p:nvPr/>
            </p:nvSpPr>
            <p:spPr>
              <a:xfrm>
                <a:off x="0" y="1992030"/>
                <a:ext cx="9144000" cy="77724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1" name="Knowledge block"/>
              <p:cNvSpPr/>
              <p:nvPr/>
            </p:nvSpPr>
            <p:spPr>
              <a:xfrm>
                <a:off x="0" y="4329184"/>
                <a:ext cx="9144000" cy="256032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2" name="Rules block"/>
              <p:cNvSpPr/>
              <p:nvPr/>
            </p:nvSpPr>
            <p:spPr>
              <a:xfrm>
                <a:off x="0" y="2821143"/>
                <a:ext cx="9144000" cy="146304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3" name="Dimmer"/>
              <p:cNvSpPr/>
              <p:nvPr/>
            </p:nvSpPr>
            <p:spPr>
              <a:xfrm>
                <a:off x="-37332" y="1981997"/>
                <a:ext cx="9235440" cy="4937760"/>
              </a:xfrm>
              <a:prstGeom prst="rect">
                <a:avLst/>
              </a:prstGeom>
              <a:solidFill>
                <a:srgbClr val="FFFFFF">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4" name="Knowledge text"/>
            <p:cNvSpPr txBox="1"/>
            <p:nvPr/>
          </p:nvSpPr>
          <p:spPr>
            <a:xfrm>
              <a:off x="144378" y="5350077"/>
              <a:ext cx="1105431"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Knowledge</a:t>
              </a:r>
            </a:p>
          </p:txBody>
        </p:sp>
        <p:sp>
          <p:nvSpPr>
            <p:cNvPr id="25" name="Rules text"/>
            <p:cNvSpPr txBox="1"/>
            <p:nvPr/>
          </p:nvSpPr>
          <p:spPr>
            <a:xfrm>
              <a:off x="144378" y="3287102"/>
              <a:ext cx="633507"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Rules</a:t>
              </a:r>
            </a:p>
          </p:txBody>
        </p:sp>
        <p:sp>
          <p:nvSpPr>
            <p:cNvPr id="26" name="Skills Text"/>
            <p:cNvSpPr txBox="1"/>
            <p:nvPr/>
          </p:nvSpPr>
          <p:spPr>
            <a:xfrm>
              <a:off x="144378" y="2163700"/>
              <a:ext cx="591830" cy="1800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Skills</a:t>
              </a:r>
            </a:p>
          </p:txBody>
        </p:sp>
        <p:sp>
          <p:nvSpPr>
            <p:cNvPr id="34" name="TextBox 33"/>
            <p:cNvSpPr txBox="1"/>
            <p:nvPr/>
          </p:nvSpPr>
          <p:spPr>
            <a:xfrm>
              <a:off x="144378" y="2411770"/>
              <a:ext cx="138166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ysClr val="windowText" lastClr="000000"/>
                  </a:solidFill>
                  <a:effectLst/>
                  <a:uLnTx/>
                  <a:uFillTx/>
                </a:rPr>
                <a:t>Very high reliability</a:t>
              </a:r>
            </a:p>
          </p:txBody>
        </p:sp>
        <p:sp>
          <p:nvSpPr>
            <p:cNvPr id="35" name="TextBox 34"/>
            <p:cNvSpPr txBox="1"/>
            <p:nvPr/>
          </p:nvSpPr>
          <p:spPr>
            <a:xfrm>
              <a:off x="144378" y="3533819"/>
              <a:ext cx="108876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ysClr val="windowText" lastClr="000000"/>
                  </a:solidFill>
                  <a:effectLst/>
                  <a:uLnTx/>
                  <a:uFillTx/>
                </a:rPr>
                <a:t>High reliability</a:t>
              </a:r>
            </a:p>
          </p:txBody>
        </p:sp>
        <p:sp>
          <p:nvSpPr>
            <p:cNvPr id="36" name="TextBox 35"/>
            <p:cNvSpPr txBox="1"/>
            <p:nvPr/>
          </p:nvSpPr>
          <p:spPr>
            <a:xfrm>
              <a:off x="139121" y="5593851"/>
              <a:ext cx="1417311" cy="276999"/>
            </a:xfrm>
            <a:prstGeom prst="rect">
              <a:avLst/>
            </a:prstGeom>
            <a:noFill/>
          </p:spPr>
          <p:txBody>
            <a:bodyPr wrap="none" rtlCol="0">
              <a:spAutoFit/>
            </a:bodyPr>
            <a:lstStyle/>
            <a:p>
              <a:r>
                <a:rPr lang="en-US" sz="1200" i="1" dirty="0"/>
                <a:t>Moderate reliability</a:t>
              </a:r>
            </a:p>
          </p:txBody>
        </p:sp>
      </p:grpSp>
      <p:grpSp>
        <p:nvGrpSpPr>
          <p:cNvPr id="7" name="Group 6"/>
          <p:cNvGrpSpPr/>
          <p:nvPr/>
        </p:nvGrpSpPr>
        <p:grpSpPr>
          <a:xfrm>
            <a:off x="7156017" y="1505318"/>
            <a:ext cx="1218603" cy="5005841"/>
            <a:chOff x="7156017" y="1505318"/>
            <a:chExt cx="1218603" cy="5005841"/>
          </a:xfrm>
        </p:grpSpPr>
        <p:sp>
          <p:nvSpPr>
            <p:cNvPr id="28" name="TextBox 27"/>
            <p:cNvSpPr txBox="1"/>
            <p:nvPr/>
          </p:nvSpPr>
          <p:spPr>
            <a:xfrm>
              <a:off x="7156017" y="1505318"/>
              <a:ext cx="1218603" cy="61695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intuitive</a:t>
              </a:r>
            </a:p>
          </p:txBody>
        </p:sp>
        <p:sp>
          <p:nvSpPr>
            <p:cNvPr id="29" name="TextBox 28"/>
            <p:cNvSpPr txBox="1"/>
            <p:nvPr/>
          </p:nvSpPr>
          <p:spPr>
            <a:xfrm>
              <a:off x="7188076" y="5894204"/>
              <a:ext cx="1154483" cy="61695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rational</a:t>
              </a:r>
            </a:p>
          </p:txBody>
        </p:sp>
        <p:sp>
          <p:nvSpPr>
            <p:cNvPr id="30" name="Up-Down Arrow 29"/>
            <p:cNvSpPr/>
            <p:nvPr/>
          </p:nvSpPr>
          <p:spPr>
            <a:xfrm>
              <a:off x="7663493" y="2010870"/>
              <a:ext cx="203644" cy="3882805"/>
            </a:xfrm>
            <a:prstGeom prst="upDownArrow">
              <a:avLst/>
            </a:prstGeom>
            <a:gradFill rotWithShape="1">
              <a:gsLst>
                <a:gs pos="0">
                  <a:srgbClr val="2C5D98"/>
                </a:gs>
                <a:gs pos="85000">
                  <a:srgbClr val="774F95"/>
                </a:gs>
                <a:gs pos="20000">
                  <a:srgbClr val="4157A2"/>
                </a:gs>
                <a:gs pos="64000">
                  <a:srgbClr val="774F95"/>
                </a:gs>
                <a:gs pos="100000">
                  <a:srgbClr val="C0504D">
                    <a:shade val="94000"/>
                    <a:satMod val="135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a:endParaRPr lang="en-US" sz="2400" kern="0" dirty="0">
                <a:solidFill>
                  <a:prstClr val="white"/>
                </a:solidFill>
                <a:latin typeface="Calibri"/>
              </a:endParaRPr>
            </a:p>
          </p:txBody>
        </p:sp>
      </p:grpSp>
      <p:sp>
        <p:nvSpPr>
          <p:cNvPr id="4" name="Left Brace 3"/>
          <p:cNvSpPr/>
          <p:nvPr/>
        </p:nvSpPr>
        <p:spPr>
          <a:xfrm>
            <a:off x="4132613" y="1579417"/>
            <a:ext cx="463137" cy="2185060"/>
          </a:xfrm>
          <a:prstGeom prst="leftBrace">
            <a:avLst/>
          </a:prstGeom>
          <a:ln w="38100">
            <a:solidFill>
              <a:schemeClr val="tx1">
                <a:lumMod val="50000"/>
                <a:lumOff val="50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p:cNvSpPr txBox="1"/>
          <p:nvPr/>
        </p:nvSpPr>
        <p:spPr>
          <a:xfrm>
            <a:off x="3425154" y="2505694"/>
            <a:ext cx="744306" cy="369332"/>
          </a:xfrm>
          <a:prstGeom prst="rect">
            <a:avLst/>
          </a:prstGeom>
          <a:noFill/>
        </p:spPr>
        <p:txBody>
          <a:bodyPr wrap="none" rtlCol="0">
            <a:spAutoFit/>
          </a:bodyPr>
          <a:lstStyle/>
          <a:p>
            <a:r>
              <a:rPr lang="en-US" dirty="0"/>
              <a:t>Here?</a:t>
            </a:r>
          </a:p>
        </p:txBody>
      </p:sp>
      <p:sp>
        <p:nvSpPr>
          <p:cNvPr id="31" name="Left Brace 30"/>
          <p:cNvSpPr/>
          <p:nvPr/>
        </p:nvSpPr>
        <p:spPr>
          <a:xfrm>
            <a:off x="4118759" y="3833749"/>
            <a:ext cx="463137" cy="2424546"/>
          </a:xfrm>
          <a:prstGeom prst="leftBrace">
            <a:avLst/>
          </a:prstGeom>
          <a:ln w="38100">
            <a:solidFill>
              <a:schemeClr val="tx1">
                <a:lumMod val="50000"/>
                <a:lumOff val="50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TextBox 31"/>
          <p:cNvSpPr txBox="1"/>
          <p:nvPr/>
        </p:nvSpPr>
        <p:spPr>
          <a:xfrm>
            <a:off x="3109362" y="4850605"/>
            <a:ext cx="1060098" cy="369332"/>
          </a:xfrm>
          <a:prstGeom prst="rect">
            <a:avLst/>
          </a:prstGeom>
          <a:noFill/>
        </p:spPr>
        <p:txBody>
          <a:bodyPr wrap="none" rtlCol="0">
            <a:spAutoFit/>
          </a:bodyPr>
          <a:lstStyle/>
          <a:p>
            <a:r>
              <a:rPr lang="en-US" dirty="0"/>
              <a:t> Or here?</a:t>
            </a:r>
          </a:p>
        </p:txBody>
      </p:sp>
      <p:sp>
        <p:nvSpPr>
          <p:cNvPr id="3" name="Slide Number Placeholder 2"/>
          <p:cNvSpPr>
            <a:spLocks noGrp="1"/>
          </p:cNvSpPr>
          <p:nvPr>
            <p:ph type="sldNum" sz="quarter" idx="4"/>
          </p:nvPr>
        </p:nvSpPr>
        <p:spPr/>
        <p:txBody>
          <a:bodyPr/>
          <a:lstStyle/>
          <a:p>
            <a:fld id="{EAE0D575-AF94-4223-AFCD-8DDEAB34B2DA}" type="slidenum">
              <a:rPr lang="en-US" smtClean="0"/>
              <a:pPr/>
              <a:t>50</a:t>
            </a:fld>
            <a:endParaRPr lang="en-US" dirty="0"/>
          </a:p>
        </p:txBody>
      </p:sp>
    </p:spTree>
    <p:extLst>
      <p:ext uri="{BB962C8B-B14F-4D97-AF65-F5344CB8AC3E}">
        <p14:creationId xmlns:p14="http://schemas.microsoft.com/office/powerpoint/2010/main" val="58506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Rational Decision Making</a:t>
            </a:r>
          </a:p>
        </p:txBody>
      </p:sp>
      <p:pic>
        <p:nvPicPr>
          <p:cNvPr id="4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8193" y="1721923"/>
            <a:ext cx="4082685" cy="4065043"/>
          </a:xfrm>
          <a:prstGeom prst="rect">
            <a:avLst/>
          </a:prstGeom>
          <a:noFill/>
          <a:ln>
            <a:noFill/>
          </a:ln>
          <a:effectLst>
            <a:outerShdw blurRad="215900" dist="215900" dir="2700000" algn="tl" rotWithShape="0">
              <a:prstClr val="black">
                <a:alpha val="5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EAE0D575-AF94-4223-AFCD-8DDEAB34B2DA}" type="slidenum">
              <a:rPr lang="en-US" smtClean="0"/>
              <a:pPr/>
              <a:t>51</a:t>
            </a:fld>
            <a:endParaRPr lang="en-US" dirty="0"/>
          </a:p>
        </p:txBody>
      </p:sp>
    </p:spTree>
    <p:extLst>
      <p:ext uri="{BB962C8B-B14F-4D97-AF65-F5344CB8AC3E}">
        <p14:creationId xmlns:p14="http://schemas.microsoft.com/office/powerpoint/2010/main" val="416131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Intuitive Decision Making</a:t>
            </a:r>
          </a:p>
        </p:txBody>
      </p:sp>
      <p:sp>
        <p:nvSpPr>
          <p:cNvPr id="3" name="Cloud Callout 2"/>
          <p:cNvSpPr/>
          <p:nvPr/>
        </p:nvSpPr>
        <p:spPr>
          <a:xfrm>
            <a:off x="2549186" y="2235216"/>
            <a:ext cx="3839646" cy="2623827"/>
          </a:xfrm>
          <a:prstGeom prst="cloudCallout">
            <a:avLst>
              <a:gd name="adj1" fmla="val 44735"/>
              <a:gd name="adj2" fmla="val 69289"/>
            </a:avLst>
          </a:prstGeom>
          <a:solidFill>
            <a:schemeClr val="bg1">
              <a:lumMod val="85000"/>
            </a:schemeClr>
          </a:solidFill>
          <a:ln w="19050" cap="flat" cmpd="sng" algn="ctr">
            <a:solidFill>
              <a:schemeClr val="tx1"/>
            </a:solidFill>
            <a:prstDash val="solid"/>
          </a:ln>
          <a:effectLst>
            <a:outerShdw blurRad="127000" dist="177800" dir="2700000" algn="tl" rotWithShape="0">
              <a:prstClr val="black">
                <a:alpha val="54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Course of Action</a:t>
            </a:r>
          </a:p>
        </p:txBody>
      </p:sp>
      <p:sp>
        <p:nvSpPr>
          <p:cNvPr id="4" name="Lightning Bolt 3"/>
          <p:cNvSpPr/>
          <p:nvPr/>
        </p:nvSpPr>
        <p:spPr>
          <a:xfrm rot="1576611" flipH="1">
            <a:off x="2280064" y="3043836"/>
            <a:ext cx="1893873" cy="2647890"/>
          </a:xfrm>
          <a:prstGeom prst="lightningBolt">
            <a:avLst/>
          </a:prstGeom>
          <a:solidFill>
            <a:srgbClr val="FFFF00"/>
          </a:solidFill>
          <a:ln w="19050" cap="flat" cmpd="sng" algn="ctr">
            <a:solidFill>
              <a:schemeClr val="tx1"/>
            </a:solidFill>
            <a:prstDash val="solid"/>
          </a:ln>
          <a:effectLst>
            <a:outerShdw blurRad="127000" dist="177800" dir="2700000" algn="tl" rotWithShape="0">
              <a:prstClr val="black">
                <a:alpha val="5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 name="Lightning Bolt 4"/>
          <p:cNvSpPr/>
          <p:nvPr/>
        </p:nvSpPr>
        <p:spPr>
          <a:xfrm rot="1576611" flipH="1">
            <a:off x="4828597" y="2125683"/>
            <a:ext cx="1893873" cy="2647890"/>
          </a:xfrm>
          <a:prstGeom prst="lightningBolt">
            <a:avLst/>
          </a:prstGeom>
          <a:solidFill>
            <a:srgbClr val="FFFF00"/>
          </a:solidFill>
          <a:ln w="19050" cap="flat" cmpd="sng" algn="ctr">
            <a:solidFill>
              <a:schemeClr val="tx1"/>
            </a:solidFill>
            <a:prstDash val="solid"/>
          </a:ln>
          <a:effectLst>
            <a:outerShdw blurRad="127000" dist="177800" dir="2700000" algn="tl" rotWithShape="0">
              <a:prstClr val="black">
                <a:alpha val="5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 name="Cloud 9"/>
          <p:cNvSpPr/>
          <p:nvPr/>
        </p:nvSpPr>
        <p:spPr>
          <a:xfrm rot="5067568">
            <a:off x="3366229" y="1853937"/>
            <a:ext cx="1958943" cy="3319031"/>
          </a:xfrm>
          <a:prstGeom prst="cloud">
            <a:avLst/>
          </a:prstGeom>
          <a:solidFill>
            <a:schemeClr val="bg1">
              <a:lumMod val="85000"/>
            </a:schemeClr>
          </a:solidFill>
          <a:ln w="190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fld id="{EAE0D575-AF94-4223-AFCD-8DDEAB34B2DA}" type="slidenum">
              <a:rPr lang="en-US"/>
              <a:pPr/>
              <a:t>52</a:t>
            </a:fld>
            <a:endParaRPr lang="en-US" dirty="0"/>
          </a:p>
        </p:txBody>
      </p:sp>
    </p:spTree>
    <p:extLst>
      <p:ext uri="{BB962C8B-B14F-4D97-AF65-F5344CB8AC3E}">
        <p14:creationId xmlns:p14="http://schemas.microsoft.com/office/powerpoint/2010/main" val="275681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First Responders Decide</a:t>
            </a:r>
          </a:p>
        </p:txBody>
      </p:sp>
      <p:sp>
        <p:nvSpPr>
          <p:cNvPr id="39" name="Content Placeholder 38"/>
          <p:cNvSpPr>
            <a:spLocks noGrp="1"/>
          </p:cNvSpPr>
          <p:nvPr>
            <p:ph sz="half" idx="1"/>
          </p:nvPr>
        </p:nvSpPr>
        <p:spPr/>
        <p:txBody>
          <a:bodyPr/>
          <a:lstStyle/>
          <a:p>
            <a:pPr marL="0" indent="0">
              <a:buNone/>
            </a:pPr>
            <a:endParaRPr lang="en-US" dirty="0"/>
          </a:p>
          <a:p>
            <a:pPr marL="0" indent="0">
              <a:buNone/>
            </a:pPr>
            <a:endParaRPr lang="en-US" dirty="0"/>
          </a:p>
          <a:p>
            <a:pPr marL="0" indent="0">
              <a:buNone/>
            </a:pPr>
            <a:r>
              <a:rPr lang="en-US" dirty="0"/>
              <a:t>With the benefit of experience, expert decision makers operate here:</a:t>
            </a:r>
          </a:p>
        </p:txBody>
      </p:sp>
      <p:grpSp>
        <p:nvGrpSpPr>
          <p:cNvPr id="38" name="Group 37"/>
          <p:cNvGrpSpPr/>
          <p:nvPr/>
        </p:nvGrpSpPr>
        <p:grpSpPr>
          <a:xfrm>
            <a:off x="4613495" y="1545020"/>
            <a:ext cx="4023360" cy="4759881"/>
            <a:chOff x="-37332" y="1981997"/>
            <a:chExt cx="4023360" cy="4937760"/>
          </a:xfrm>
        </p:grpSpPr>
        <p:grpSp>
          <p:nvGrpSpPr>
            <p:cNvPr id="37" name="Group 36"/>
            <p:cNvGrpSpPr/>
            <p:nvPr/>
          </p:nvGrpSpPr>
          <p:grpSpPr>
            <a:xfrm>
              <a:off x="-37332" y="1981997"/>
              <a:ext cx="4023360" cy="4937760"/>
              <a:chOff x="-37332" y="1981997"/>
              <a:chExt cx="9235440" cy="4937760"/>
            </a:xfrm>
          </p:grpSpPr>
          <p:sp>
            <p:nvSpPr>
              <p:cNvPr id="20" name="Skills block"/>
              <p:cNvSpPr/>
              <p:nvPr/>
            </p:nvSpPr>
            <p:spPr>
              <a:xfrm>
                <a:off x="0" y="1992030"/>
                <a:ext cx="9144000" cy="77724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1" name="Knowledge block"/>
              <p:cNvSpPr/>
              <p:nvPr/>
            </p:nvSpPr>
            <p:spPr>
              <a:xfrm>
                <a:off x="0" y="4329184"/>
                <a:ext cx="9144000" cy="256032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2" name="Rules block"/>
              <p:cNvSpPr/>
              <p:nvPr/>
            </p:nvSpPr>
            <p:spPr>
              <a:xfrm>
                <a:off x="0" y="2821143"/>
                <a:ext cx="9144000" cy="146304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3" name="Dimmer"/>
              <p:cNvSpPr/>
              <p:nvPr/>
            </p:nvSpPr>
            <p:spPr>
              <a:xfrm>
                <a:off x="-37332" y="1981997"/>
                <a:ext cx="9235440" cy="4937760"/>
              </a:xfrm>
              <a:prstGeom prst="rect">
                <a:avLst/>
              </a:prstGeom>
              <a:solidFill>
                <a:srgbClr val="FFFFFF">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4" name="Knowledge text"/>
            <p:cNvSpPr txBox="1"/>
            <p:nvPr/>
          </p:nvSpPr>
          <p:spPr>
            <a:xfrm>
              <a:off x="144378" y="5350077"/>
              <a:ext cx="1105431"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Knowledge</a:t>
              </a:r>
            </a:p>
          </p:txBody>
        </p:sp>
        <p:sp>
          <p:nvSpPr>
            <p:cNvPr id="25" name="Rules text"/>
            <p:cNvSpPr txBox="1"/>
            <p:nvPr/>
          </p:nvSpPr>
          <p:spPr>
            <a:xfrm>
              <a:off x="144378" y="3287102"/>
              <a:ext cx="633507" cy="3385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Rules</a:t>
              </a:r>
            </a:p>
          </p:txBody>
        </p:sp>
        <p:sp>
          <p:nvSpPr>
            <p:cNvPr id="26" name="Skills Text"/>
            <p:cNvSpPr txBox="1"/>
            <p:nvPr/>
          </p:nvSpPr>
          <p:spPr>
            <a:xfrm>
              <a:off x="144378" y="2163700"/>
              <a:ext cx="591830" cy="1800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Skills</a:t>
              </a:r>
            </a:p>
          </p:txBody>
        </p:sp>
        <p:sp>
          <p:nvSpPr>
            <p:cNvPr id="34" name="TextBox 33"/>
            <p:cNvSpPr txBox="1"/>
            <p:nvPr/>
          </p:nvSpPr>
          <p:spPr>
            <a:xfrm>
              <a:off x="144378" y="2411770"/>
              <a:ext cx="138166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ysClr val="windowText" lastClr="000000"/>
                  </a:solidFill>
                  <a:effectLst/>
                  <a:uLnTx/>
                  <a:uFillTx/>
                </a:rPr>
                <a:t>Very high reliability</a:t>
              </a:r>
            </a:p>
          </p:txBody>
        </p:sp>
        <p:sp>
          <p:nvSpPr>
            <p:cNvPr id="35" name="TextBox 34"/>
            <p:cNvSpPr txBox="1"/>
            <p:nvPr/>
          </p:nvSpPr>
          <p:spPr>
            <a:xfrm>
              <a:off x="144378" y="3533819"/>
              <a:ext cx="108876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ysClr val="windowText" lastClr="000000"/>
                  </a:solidFill>
                  <a:effectLst/>
                  <a:uLnTx/>
                  <a:uFillTx/>
                </a:rPr>
                <a:t>High reliability</a:t>
              </a:r>
            </a:p>
          </p:txBody>
        </p:sp>
        <p:sp>
          <p:nvSpPr>
            <p:cNvPr id="36" name="TextBox 35"/>
            <p:cNvSpPr txBox="1"/>
            <p:nvPr/>
          </p:nvSpPr>
          <p:spPr>
            <a:xfrm>
              <a:off x="139121" y="5593851"/>
              <a:ext cx="1417311" cy="276999"/>
            </a:xfrm>
            <a:prstGeom prst="rect">
              <a:avLst/>
            </a:prstGeom>
            <a:noFill/>
          </p:spPr>
          <p:txBody>
            <a:bodyPr wrap="none" rtlCol="0">
              <a:spAutoFit/>
            </a:bodyPr>
            <a:lstStyle/>
            <a:p>
              <a:r>
                <a:rPr lang="en-US" sz="1200" i="1" dirty="0"/>
                <a:t>Moderate reliability</a:t>
              </a:r>
            </a:p>
          </p:txBody>
        </p:sp>
      </p:grpSp>
      <p:grpSp>
        <p:nvGrpSpPr>
          <p:cNvPr id="5" name="Group 4"/>
          <p:cNvGrpSpPr/>
          <p:nvPr/>
        </p:nvGrpSpPr>
        <p:grpSpPr>
          <a:xfrm>
            <a:off x="7156017" y="1505318"/>
            <a:ext cx="1218603" cy="5005841"/>
            <a:chOff x="7156017" y="1505318"/>
            <a:chExt cx="1218603" cy="5005841"/>
          </a:xfrm>
        </p:grpSpPr>
        <p:sp>
          <p:nvSpPr>
            <p:cNvPr id="28" name="TextBox 27"/>
            <p:cNvSpPr txBox="1"/>
            <p:nvPr/>
          </p:nvSpPr>
          <p:spPr>
            <a:xfrm>
              <a:off x="7156017" y="1505318"/>
              <a:ext cx="1218603" cy="61695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intuitive</a:t>
              </a:r>
            </a:p>
          </p:txBody>
        </p:sp>
        <p:sp>
          <p:nvSpPr>
            <p:cNvPr id="29" name="TextBox 28"/>
            <p:cNvSpPr txBox="1"/>
            <p:nvPr/>
          </p:nvSpPr>
          <p:spPr>
            <a:xfrm>
              <a:off x="7188076" y="5894204"/>
              <a:ext cx="1154483" cy="61695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rational</a:t>
              </a:r>
            </a:p>
          </p:txBody>
        </p:sp>
        <p:sp>
          <p:nvSpPr>
            <p:cNvPr id="30" name="Up-Down Arrow 29"/>
            <p:cNvSpPr/>
            <p:nvPr/>
          </p:nvSpPr>
          <p:spPr>
            <a:xfrm>
              <a:off x="7663493" y="2010870"/>
              <a:ext cx="203644" cy="3882805"/>
            </a:xfrm>
            <a:prstGeom prst="upDownArrow">
              <a:avLst/>
            </a:prstGeom>
            <a:gradFill rotWithShape="1">
              <a:gsLst>
                <a:gs pos="0">
                  <a:srgbClr val="2C5D98"/>
                </a:gs>
                <a:gs pos="85000">
                  <a:srgbClr val="774F95"/>
                </a:gs>
                <a:gs pos="20000">
                  <a:srgbClr val="4157A2"/>
                </a:gs>
                <a:gs pos="64000">
                  <a:srgbClr val="774F95"/>
                </a:gs>
                <a:gs pos="100000">
                  <a:srgbClr val="C0504D">
                    <a:shade val="94000"/>
                    <a:satMod val="135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a:endParaRPr lang="en-US" sz="2400" kern="0" dirty="0">
                <a:solidFill>
                  <a:prstClr val="white"/>
                </a:solidFill>
                <a:latin typeface="Calibri"/>
              </a:endParaRPr>
            </a:p>
          </p:txBody>
        </p:sp>
      </p:grpSp>
      <p:sp>
        <p:nvSpPr>
          <p:cNvPr id="3" name="Freeform 2"/>
          <p:cNvSpPr/>
          <p:nvPr/>
        </p:nvSpPr>
        <p:spPr>
          <a:xfrm>
            <a:off x="4599293" y="3425589"/>
            <a:ext cx="2552134" cy="737028"/>
          </a:xfrm>
          <a:custGeom>
            <a:avLst/>
            <a:gdLst>
              <a:gd name="connsiteX0" fmla="*/ 0 w 3248167"/>
              <a:gd name="connsiteY0" fmla="*/ 0 h 736979"/>
              <a:gd name="connsiteX1" fmla="*/ 873457 w 3248167"/>
              <a:gd name="connsiteY1" fmla="*/ 736979 h 736979"/>
              <a:gd name="connsiteX2" fmla="*/ 1705970 w 3248167"/>
              <a:gd name="connsiteY2" fmla="*/ 40943 h 736979"/>
              <a:gd name="connsiteX3" fmla="*/ 2442949 w 3248167"/>
              <a:gd name="connsiteY3" fmla="*/ 709684 h 736979"/>
              <a:gd name="connsiteX4" fmla="*/ 3248167 w 3248167"/>
              <a:gd name="connsiteY4" fmla="*/ 40943 h 736979"/>
              <a:gd name="connsiteX0" fmla="*/ 0 w 3248167"/>
              <a:gd name="connsiteY0" fmla="*/ 0 h 737028"/>
              <a:gd name="connsiteX1" fmla="*/ 873457 w 3248167"/>
              <a:gd name="connsiteY1" fmla="*/ 736979 h 737028"/>
              <a:gd name="connsiteX2" fmla="*/ 1705970 w 3248167"/>
              <a:gd name="connsiteY2" fmla="*/ 40943 h 737028"/>
              <a:gd name="connsiteX3" fmla="*/ 2442949 w 3248167"/>
              <a:gd name="connsiteY3" fmla="*/ 709684 h 737028"/>
              <a:gd name="connsiteX4" fmla="*/ 3248167 w 3248167"/>
              <a:gd name="connsiteY4" fmla="*/ 40943 h 737028"/>
              <a:gd name="connsiteX0" fmla="*/ 0 w 3248167"/>
              <a:gd name="connsiteY0" fmla="*/ 0 h 737016"/>
              <a:gd name="connsiteX1" fmla="*/ 873457 w 3248167"/>
              <a:gd name="connsiteY1" fmla="*/ 736979 h 737016"/>
              <a:gd name="connsiteX2" fmla="*/ 1705970 w 3248167"/>
              <a:gd name="connsiteY2" fmla="*/ 40943 h 737016"/>
              <a:gd name="connsiteX3" fmla="*/ 2442949 w 3248167"/>
              <a:gd name="connsiteY3" fmla="*/ 709684 h 737016"/>
              <a:gd name="connsiteX4" fmla="*/ 3248167 w 3248167"/>
              <a:gd name="connsiteY4" fmla="*/ 40943 h 737016"/>
              <a:gd name="connsiteX0" fmla="*/ 0 w 3248167"/>
              <a:gd name="connsiteY0" fmla="*/ 0 h 737028"/>
              <a:gd name="connsiteX1" fmla="*/ 873457 w 3248167"/>
              <a:gd name="connsiteY1" fmla="*/ 736979 h 737028"/>
              <a:gd name="connsiteX2" fmla="*/ 1705970 w 3248167"/>
              <a:gd name="connsiteY2" fmla="*/ 40943 h 737028"/>
              <a:gd name="connsiteX3" fmla="*/ 2442949 w 3248167"/>
              <a:gd name="connsiteY3" fmla="*/ 709684 h 737028"/>
              <a:gd name="connsiteX4" fmla="*/ 3248167 w 3248167"/>
              <a:gd name="connsiteY4" fmla="*/ 40943 h 737028"/>
              <a:gd name="connsiteX0" fmla="*/ 0 w 3248167"/>
              <a:gd name="connsiteY0" fmla="*/ 0 h 745610"/>
              <a:gd name="connsiteX1" fmla="*/ 873457 w 3248167"/>
              <a:gd name="connsiteY1" fmla="*/ 736979 h 745610"/>
              <a:gd name="connsiteX2" fmla="*/ 1705970 w 3248167"/>
              <a:gd name="connsiteY2" fmla="*/ 40943 h 745610"/>
              <a:gd name="connsiteX3" fmla="*/ 2442949 w 3248167"/>
              <a:gd name="connsiteY3" fmla="*/ 709684 h 745610"/>
              <a:gd name="connsiteX4" fmla="*/ 3248167 w 3248167"/>
              <a:gd name="connsiteY4" fmla="*/ 40943 h 745610"/>
              <a:gd name="connsiteX0" fmla="*/ 0 w 3248167"/>
              <a:gd name="connsiteY0" fmla="*/ 0 h 737028"/>
              <a:gd name="connsiteX1" fmla="*/ 873457 w 3248167"/>
              <a:gd name="connsiteY1" fmla="*/ 736979 h 737028"/>
              <a:gd name="connsiteX2" fmla="*/ 1705970 w 3248167"/>
              <a:gd name="connsiteY2" fmla="*/ 40943 h 737028"/>
              <a:gd name="connsiteX3" fmla="*/ 2442949 w 3248167"/>
              <a:gd name="connsiteY3" fmla="*/ 709684 h 737028"/>
              <a:gd name="connsiteX4" fmla="*/ 3248167 w 3248167"/>
              <a:gd name="connsiteY4" fmla="*/ 40943 h 737028"/>
              <a:gd name="connsiteX0" fmla="*/ 0 w 3248167"/>
              <a:gd name="connsiteY0" fmla="*/ 0 h 737028"/>
              <a:gd name="connsiteX1" fmla="*/ 873457 w 3248167"/>
              <a:gd name="connsiteY1" fmla="*/ 736979 h 737028"/>
              <a:gd name="connsiteX2" fmla="*/ 1705970 w 3248167"/>
              <a:gd name="connsiteY2" fmla="*/ 40943 h 737028"/>
              <a:gd name="connsiteX3" fmla="*/ 2442949 w 3248167"/>
              <a:gd name="connsiteY3" fmla="*/ 709684 h 737028"/>
              <a:gd name="connsiteX4" fmla="*/ 3248167 w 3248167"/>
              <a:gd name="connsiteY4" fmla="*/ 40943 h 737028"/>
              <a:gd name="connsiteX0" fmla="*/ 0 w 3248167"/>
              <a:gd name="connsiteY0" fmla="*/ 0 h 737028"/>
              <a:gd name="connsiteX1" fmla="*/ 873457 w 3248167"/>
              <a:gd name="connsiteY1" fmla="*/ 736979 h 737028"/>
              <a:gd name="connsiteX2" fmla="*/ 1705970 w 3248167"/>
              <a:gd name="connsiteY2" fmla="*/ 40943 h 737028"/>
              <a:gd name="connsiteX3" fmla="*/ 2442949 w 3248167"/>
              <a:gd name="connsiteY3" fmla="*/ 709684 h 737028"/>
              <a:gd name="connsiteX4" fmla="*/ 3248167 w 3248167"/>
              <a:gd name="connsiteY4" fmla="*/ 40943 h 73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167" h="737028">
                <a:moveTo>
                  <a:pt x="0" y="0"/>
                </a:moveTo>
                <a:cubicBezTo>
                  <a:pt x="181970" y="300251"/>
                  <a:pt x="589129" y="730155"/>
                  <a:pt x="873457" y="736979"/>
                </a:cubicBezTo>
                <a:cubicBezTo>
                  <a:pt x="1157785" y="743803"/>
                  <a:pt x="1323832" y="36394"/>
                  <a:pt x="1705970" y="40943"/>
                </a:cubicBezTo>
                <a:cubicBezTo>
                  <a:pt x="2088108" y="45492"/>
                  <a:pt x="2024418" y="727881"/>
                  <a:pt x="2442949" y="709684"/>
                </a:cubicBezTo>
                <a:cubicBezTo>
                  <a:pt x="2861480" y="691487"/>
                  <a:pt x="3116238" y="304800"/>
                  <a:pt x="3248167" y="40943"/>
                </a:cubicBezTo>
              </a:path>
            </a:pathLst>
          </a:custGeom>
          <a:ln w="38100">
            <a:solidFill>
              <a:srgbClr val="FFFF00"/>
            </a:solidFill>
            <a:tailEnd type="triangl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Slide Number Placeholder 3"/>
          <p:cNvSpPr>
            <a:spLocks noGrp="1"/>
          </p:cNvSpPr>
          <p:nvPr>
            <p:ph type="sldNum" sz="quarter" idx="4"/>
          </p:nvPr>
        </p:nvSpPr>
        <p:spPr/>
        <p:txBody>
          <a:bodyPr/>
          <a:lstStyle/>
          <a:p>
            <a:fld id="{EAE0D575-AF94-4223-AFCD-8DDEAB34B2DA}" type="slidenum">
              <a:rPr lang="en-US" smtClean="0"/>
              <a:pPr/>
              <a:t>53</a:t>
            </a:fld>
            <a:endParaRPr lang="en-US" dirty="0"/>
          </a:p>
        </p:txBody>
      </p:sp>
    </p:spTree>
    <p:extLst>
      <p:ext uri="{BB962C8B-B14F-4D97-AF65-F5344CB8AC3E}">
        <p14:creationId xmlns:p14="http://schemas.microsoft.com/office/powerpoint/2010/main" val="48087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Skills block"/>
          <p:cNvSpPr/>
          <p:nvPr/>
        </p:nvSpPr>
        <p:spPr>
          <a:xfrm>
            <a:off x="0" y="1992030"/>
            <a:ext cx="9144000" cy="7772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prstClr val="white"/>
              </a:solidFill>
            </a:endParaRPr>
          </a:p>
        </p:txBody>
      </p:sp>
      <p:sp>
        <p:nvSpPr>
          <p:cNvPr id="92" name="Knowledge block"/>
          <p:cNvSpPr/>
          <p:nvPr/>
        </p:nvSpPr>
        <p:spPr>
          <a:xfrm>
            <a:off x="0" y="4959824"/>
            <a:ext cx="9144000" cy="1965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1" name="Rules block"/>
          <p:cNvSpPr/>
          <p:nvPr/>
        </p:nvSpPr>
        <p:spPr>
          <a:xfrm>
            <a:off x="0" y="2821143"/>
            <a:ext cx="9144000" cy="210312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prstClr val="white"/>
              </a:solidFill>
            </a:endParaRPr>
          </a:p>
        </p:txBody>
      </p:sp>
      <p:sp>
        <p:nvSpPr>
          <p:cNvPr id="1046" name="Dimmer"/>
          <p:cNvSpPr/>
          <p:nvPr/>
        </p:nvSpPr>
        <p:spPr>
          <a:xfrm>
            <a:off x="-37332" y="1981997"/>
            <a:ext cx="9235440" cy="493776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ounded Rectangle 85"/>
          <p:cNvSpPr/>
          <p:nvPr/>
        </p:nvSpPr>
        <p:spPr>
          <a:xfrm>
            <a:off x="6820534" y="6248395"/>
            <a:ext cx="2171066" cy="521293"/>
          </a:xfrm>
          <a:prstGeom prst="roundRect">
            <a:avLst/>
          </a:prstGeom>
          <a:solidFill>
            <a:srgbClr val="E36C09">
              <a:lumMod val="75000"/>
            </a:srgbClr>
          </a:solidFill>
          <a:ln w="25400" cap="flat" cmpd="sng" algn="ctr">
            <a:solidFill>
              <a:srgbClr val="E36C09">
                <a:lumMod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HANDOUT 7-B</a:t>
            </a:r>
          </a:p>
        </p:txBody>
      </p:sp>
      <p:sp>
        <p:nvSpPr>
          <p:cNvPr id="31" name="Knowledge text"/>
          <p:cNvSpPr txBox="1"/>
          <p:nvPr/>
        </p:nvSpPr>
        <p:spPr>
          <a:xfrm>
            <a:off x="144378" y="5726069"/>
            <a:ext cx="1105431" cy="338554"/>
          </a:xfrm>
          <a:prstGeom prst="rect">
            <a:avLst/>
          </a:prstGeom>
          <a:noFill/>
        </p:spPr>
        <p:txBody>
          <a:bodyPr wrap="none" rtlCol="0">
            <a:spAutoFit/>
          </a:bodyPr>
          <a:lstStyle/>
          <a:p>
            <a:pPr algn="ctr"/>
            <a:r>
              <a:rPr lang="en-US" sz="1600" dirty="0">
                <a:solidFill>
                  <a:prstClr val="black"/>
                </a:solidFill>
              </a:rPr>
              <a:t>Knowledge</a:t>
            </a:r>
          </a:p>
        </p:txBody>
      </p:sp>
      <p:sp>
        <p:nvSpPr>
          <p:cNvPr id="32" name="Rules text"/>
          <p:cNvSpPr txBox="1"/>
          <p:nvPr/>
        </p:nvSpPr>
        <p:spPr>
          <a:xfrm>
            <a:off x="144378" y="3712770"/>
            <a:ext cx="633507" cy="338554"/>
          </a:xfrm>
          <a:prstGeom prst="rect">
            <a:avLst/>
          </a:prstGeom>
          <a:noFill/>
        </p:spPr>
        <p:txBody>
          <a:bodyPr wrap="none" rtlCol="0">
            <a:spAutoFit/>
          </a:bodyPr>
          <a:lstStyle/>
          <a:p>
            <a:pPr algn="ctr"/>
            <a:r>
              <a:rPr lang="en-US" sz="1600" dirty="0">
                <a:solidFill>
                  <a:prstClr val="black"/>
                </a:solidFill>
              </a:rPr>
              <a:t>Rules</a:t>
            </a:r>
          </a:p>
        </p:txBody>
      </p:sp>
      <p:sp>
        <p:nvSpPr>
          <p:cNvPr id="9" name="Title"/>
          <p:cNvSpPr txBox="1"/>
          <p:nvPr/>
        </p:nvSpPr>
        <p:spPr>
          <a:xfrm>
            <a:off x="3457328" y="-6792"/>
            <a:ext cx="5318538" cy="1231106"/>
          </a:xfrm>
          <a:prstGeom prst="rect">
            <a:avLst/>
          </a:prstGeom>
          <a:noFill/>
        </p:spPr>
        <p:txBody>
          <a:bodyPr wrap="square" rtlCol="0">
            <a:spAutoFit/>
          </a:bodyPr>
          <a:lstStyle/>
          <a:p>
            <a:pPr algn="r">
              <a:spcBef>
                <a:spcPct val="0"/>
              </a:spcBef>
            </a:pPr>
            <a:r>
              <a:rPr lang="en-US" sz="3200" b="1" dirty="0">
                <a:solidFill>
                  <a:srgbClr val="752619"/>
                </a:solidFill>
                <a:latin typeface="Arial" pitchFamily="34" charset="0"/>
                <a:ea typeface="+mj-ea"/>
                <a:cs typeface="Arial" pitchFamily="34" charset="0"/>
              </a:rPr>
              <a:t>Recognition-Primed Decision Making</a:t>
            </a:r>
          </a:p>
          <a:p>
            <a:pPr algn="r">
              <a:spcBef>
                <a:spcPct val="0"/>
              </a:spcBef>
            </a:pPr>
            <a:r>
              <a:rPr lang="en-US" sz="1000" b="1" dirty="0">
                <a:solidFill>
                  <a:srgbClr val="752619"/>
                </a:solidFill>
                <a:latin typeface="Arial" pitchFamily="34" charset="0"/>
                <a:ea typeface="+mj-ea"/>
                <a:cs typeface="Arial" pitchFamily="34" charset="0"/>
              </a:rPr>
              <a:t>on the Skills-Rules-Knowledge Performance Model</a:t>
            </a:r>
          </a:p>
        </p:txBody>
      </p:sp>
      <p:sp>
        <p:nvSpPr>
          <p:cNvPr id="12" name="Stimulus"/>
          <p:cNvSpPr/>
          <p:nvPr/>
        </p:nvSpPr>
        <p:spPr>
          <a:xfrm>
            <a:off x="1382082" y="288460"/>
            <a:ext cx="2190308" cy="419817"/>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prstClr val="white"/>
                </a:solidFill>
              </a:rPr>
              <a:t>Situation</a:t>
            </a:r>
          </a:p>
        </p:txBody>
      </p:sp>
      <p:grpSp>
        <p:nvGrpSpPr>
          <p:cNvPr id="2" name="Perception"/>
          <p:cNvGrpSpPr/>
          <p:nvPr/>
        </p:nvGrpSpPr>
        <p:grpSpPr>
          <a:xfrm>
            <a:off x="1382082" y="708277"/>
            <a:ext cx="2190308" cy="1154051"/>
            <a:chOff x="1200610" y="1054225"/>
            <a:chExt cx="2190308" cy="1154051"/>
          </a:xfrm>
        </p:grpSpPr>
        <p:grpSp>
          <p:nvGrpSpPr>
            <p:cNvPr id="8" name="Group 7"/>
            <p:cNvGrpSpPr/>
            <p:nvPr/>
          </p:nvGrpSpPr>
          <p:grpSpPr>
            <a:xfrm>
              <a:off x="1200610" y="1291173"/>
              <a:ext cx="2190308" cy="917103"/>
              <a:chOff x="1188735" y="1354233"/>
              <a:chExt cx="2190308" cy="917103"/>
            </a:xfrm>
          </p:grpSpPr>
          <p:sp>
            <p:nvSpPr>
              <p:cNvPr id="7" name="Oval 6"/>
              <p:cNvSpPr/>
              <p:nvPr/>
            </p:nvSpPr>
            <p:spPr>
              <a:xfrm>
                <a:off x="1826689" y="1356936"/>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Flowchart: Decision 34"/>
              <p:cNvSpPr/>
              <p:nvPr/>
            </p:nvSpPr>
            <p:spPr>
              <a:xfrm>
                <a:off x="1188735" y="1354233"/>
                <a:ext cx="2190308" cy="822960"/>
              </a:xfrm>
              <a:prstGeom prst="flowChartDecision">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a:solidFill>
                      <a:prstClr val="white"/>
                    </a:solidFill>
                  </a:rPr>
                  <a:t>Perception: Will I respond?</a:t>
                </a:r>
              </a:p>
            </p:txBody>
          </p:sp>
        </p:grpSp>
        <p:cxnSp>
          <p:nvCxnSpPr>
            <p:cNvPr id="18" name="Straight Arrow Connector 17"/>
            <p:cNvCxnSpPr>
              <a:stCxn id="12" idx="2"/>
              <a:endCxn id="35" idx="0"/>
            </p:cNvCxnSpPr>
            <p:nvPr/>
          </p:nvCxnSpPr>
          <p:spPr>
            <a:xfrm>
              <a:off x="2295764" y="1054225"/>
              <a:ext cx="0" cy="236948"/>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grpSp>
      <p:cxnSp>
        <p:nvCxnSpPr>
          <p:cNvPr id="46" name="Arrow Act to End"/>
          <p:cNvCxnSpPr>
            <a:stCxn id="3" idx="0"/>
            <a:endCxn id="20" idx="2"/>
          </p:cNvCxnSpPr>
          <p:nvPr/>
        </p:nvCxnSpPr>
        <p:spPr>
          <a:xfrm flipV="1">
            <a:off x="7751466" y="1461214"/>
            <a:ext cx="0" cy="144566"/>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20" name="Flowchart: Terminator 19"/>
          <p:cNvSpPr/>
          <p:nvPr/>
        </p:nvSpPr>
        <p:spPr>
          <a:xfrm>
            <a:off x="7253947" y="1238846"/>
            <a:ext cx="995037" cy="222368"/>
          </a:xfrm>
          <a:prstGeom prst="flowChartTerminator">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100" dirty="0">
                <a:solidFill>
                  <a:prstClr val="white"/>
                </a:solidFill>
              </a:rPr>
              <a:t>END</a:t>
            </a:r>
          </a:p>
        </p:txBody>
      </p:sp>
      <p:cxnSp>
        <p:nvCxnSpPr>
          <p:cNvPr id="25" name="Straight Arrow Connector 24"/>
          <p:cNvCxnSpPr>
            <a:stCxn id="35" idx="3"/>
            <a:endCxn id="20" idx="1"/>
          </p:cNvCxnSpPr>
          <p:nvPr/>
        </p:nvCxnSpPr>
        <p:spPr>
          <a:xfrm flipV="1">
            <a:off x="3572390" y="1350030"/>
            <a:ext cx="3681557" cy="6675"/>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036" name="TextBox 1035"/>
          <p:cNvSpPr txBox="1"/>
          <p:nvPr/>
        </p:nvSpPr>
        <p:spPr>
          <a:xfrm>
            <a:off x="3427114" y="1354788"/>
            <a:ext cx="304892" cy="215444"/>
          </a:xfrm>
          <a:prstGeom prst="rect">
            <a:avLst/>
          </a:prstGeom>
          <a:noFill/>
        </p:spPr>
        <p:txBody>
          <a:bodyPr wrap="none" rtlCol="0">
            <a:spAutoFit/>
          </a:bodyPr>
          <a:lstStyle/>
          <a:p>
            <a:r>
              <a:rPr lang="en-US" sz="800" b="1" dirty="0">
                <a:solidFill>
                  <a:prstClr val="black"/>
                </a:solidFill>
              </a:rPr>
              <a:t>No</a:t>
            </a:r>
          </a:p>
        </p:txBody>
      </p:sp>
      <p:sp>
        <p:nvSpPr>
          <p:cNvPr id="79" name="TextBox 78"/>
          <p:cNvSpPr txBox="1"/>
          <p:nvPr/>
        </p:nvSpPr>
        <p:spPr>
          <a:xfrm>
            <a:off x="2438207" y="1710060"/>
            <a:ext cx="330540" cy="215444"/>
          </a:xfrm>
          <a:prstGeom prst="rect">
            <a:avLst/>
          </a:prstGeom>
          <a:noFill/>
        </p:spPr>
        <p:txBody>
          <a:bodyPr wrap="none" rtlCol="0">
            <a:spAutoFit/>
          </a:bodyPr>
          <a:lstStyle/>
          <a:p>
            <a:r>
              <a:rPr lang="en-US" sz="800" b="1" dirty="0">
                <a:solidFill>
                  <a:prstClr val="black"/>
                </a:solidFill>
              </a:rPr>
              <a:t>Yes</a:t>
            </a:r>
          </a:p>
        </p:txBody>
      </p:sp>
      <p:cxnSp>
        <p:nvCxnSpPr>
          <p:cNvPr id="43" name="Straight Arrow Connector 42"/>
          <p:cNvCxnSpPr>
            <a:stCxn id="35" idx="2"/>
            <a:endCxn id="38" idx="0"/>
          </p:cNvCxnSpPr>
          <p:nvPr/>
        </p:nvCxnSpPr>
        <p:spPr>
          <a:xfrm>
            <a:off x="2477236" y="1768185"/>
            <a:ext cx="1" cy="324756"/>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783068" y="1605780"/>
            <a:ext cx="1936795" cy="29815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a:solidFill>
                  <a:prstClr val="white"/>
                </a:solidFill>
              </a:rPr>
              <a:t>Act</a:t>
            </a:r>
          </a:p>
        </p:txBody>
      </p:sp>
      <p:cxnSp>
        <p:nvCxnSpPr>
          <p:cNvPr id="17" name="Straight Arrow Connector 16"/>
          <p:cNvCxnSpPr>
            <a:stCxn id="38" idx="3"/>
            <a:endCxn id="3" idx="2"/>
          </p:cNvCxnSpPr>
          <p:nvPr/>
        </p:nvCxnSpPr>
        <p:spPr>
          <a:xfrm flipV="1">
            <a:off x="3572390" y="1903936"/>
            <a:ext cx="4179076" cy="463325"/>
          </a:xfrm>
          <a:prstGeom prst="bentConnector2">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8" idx="2"/>
            <a:endCxn id="4" idx="0"/>
          </p:cNvCxnSpPr>
          <p:nvPr/>
        </p:nvCxnSpPr>
        <p:spPr>
          <a:xfrm>
            <a:off x="2477237" y="2641581"/>
            <a:ext cx="0" cy="321925"/>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33" name="Skills Text"/>
          <p:cNvSpPr txBox="1"/>
          <p:nvPr/>
        </p:nvSpPr>
        <p:spPr>
          <a:xfrm>
            <a:off x="144378" y="2274062"/>
            <a:ext cx="591830" cy="180099"/>
          </a:xfrm>
          <a:prstGeom prst="rect">
            <a:avLst/>
          </a:prstGeom>
          <a:noFill/>
        </p:spPr>
        <p:txBody>
          <a:bodyPr wrap="none" rtlCol="0">
            <a:spAutoFit/>
          </a:bodyPr>
          <a:lstStyle/>
          <a:p>
            <a:pPr algn="ctr"/>
            <a:r>
              <a:rPr lang="en-US" sz="1600" dirty="0">
                <a:solidFill>
                  <a:prstClr val="black"/>
                </a:solidFill>
              </a:rPr>
              <a:t>Skills</a:t>
            </a:r>
          </a:p>
        </p:txBody>
      </p:sp>
      <p:sp>
        <p:nvSpPr>
          <p:cNvPr id="38" name="Flowchart: Decision 37"/>
          <p:cNvSpPr/>
          <p:nvPr/>
        </p:nvSpPr>
        <p:spPr>
          <a:xfrm>
            <a:off x="1382083" y="2092941"/>
            <a:ext cx="2190307" cy="548640"/>
          </a:xfrm>
          <a:prstGeom prst="flowChartDecisi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solidFill>
                  <a:prstClr val="white"/>
                </a:solidFill>
              </a:rPr>
              <a:t>Is response automatic?</a:t>
            </a:r>
          </a:p>
        </p:txBody>
      </p:sp>
      <p:sp>
        <p:nvSpPr>
          <p:cNvPr id="77" name="TextBox 76"/>
          <p:cNvSpPr txBox="1"/>
          <p:nvPr/>
        </p:nvSpPr>
        <p:spPr>
          <a:xfrm>
            <a:off x="3427114" y="2396209"/>
            <a:ext cx="330540" cy="114608"/>
          </a:xfrm>
          <a:prstGeom prst="rect">
            <a:avLst/>
          </a:prstGeom>
          <a:noFill/>
        </p:spPr>
        <p:txBody>
          <a:bodyPr wrap="none" rtlCol="0">
            <a:spAutoFit/>
          </a:bodyPr>
          <a:lstStyle/>
          <a:p>
            <a:r>
              <a:rPr lang="en-US" sz="800" b="1" dirty="0">
                <a:solidFill>
                  <a:prstClr val="black"/>
                </a:solidFill>
              </a:rPr>
              <a:t>Yes</a:t>
            </a:r>
          </a:p>
        </p:txBody>
      </p:sp>
      <p:sp>
        <p:nvSpPr>
          <p:cNvPr id="80" name="TextBox 79"/>
          <p:cNvSpPr txBox="1"/>
          <p:nvPr/>
        </p:nvSpPr>
        <p:spPr>
          <a:xfrm>
            <a:off x="2438207" y="2623540"/>
            <a:ext cx="304892" cy="114608"/>
          </a:xfrm>
          <a:prstGeom prst="rect">
            <a:avLst/>
          </a:prstGeom>
          <a:noFill/>
        </p:spPr>
        <p:txBody>
          <a:bodyPr wrap="none" rtlCol="0">
            <a:spAutoFit/>
          </a:bodyPr>
          <a:lstStyle/>
          <a:p>
            <a:r>
              <a:rPr lang="en-US" sz="800" b="1" dirty="0">
                <a:solidFill>
                  <a:prstClr val="black"/>
                </a:solidFill>
              </a:rPr>
              <a:t>No</a:t>
            </a:r>
          </a:p>
        </p:txBody>
      </p:sp>
      <p:cxnSp>
        <p:nvCxnSpPr>
          <p:cNvPr id="30" name="Straight Arrow Connector 29"/>
          <p:cNvCxnSpPr>
            <a:stCxn id="142" idx="0"/>
            <a:endCxn id="3" idx="2"/>
          </p:cNvCxnSpPr>
          <p:nvPr/>
        </p:nvCxnSpPr>
        <p:spPr>
          <a:xfrm flipV="1">
            <a:off x="7744065" y="1903936"/>
            <a:ext cx="7401" cy="3443428"/>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427114" y="3394346"/>
            <a:ext cx="365760" cy="215444"/>
          </a:xfrm>
          <a:prstGeom prst="rect">
            <a:avLst/>
          </a:prstGeom>
          <a:noFill/>
        </p:spPr>
        <p:txBody>
          <a:bodyPr wrap="square" rtlCol="0">
            <a:spAutoFit/>
          </a:bodyPr>
          <a:lstStyle/>
          <a:p>
            <a:r>
              <a:rPr lang="en-US" sz="800" b="1" dirty="0">
                <a:solidFill>
                  <a:prstClr val="black"/>
                </a:solidFill>
              </a:rPr>
              <a:t>Yes</a:t>
            </a:r>
          </a:p>
        </p:txBody>
      </p:sp>
      <p:sp>
        <p:nvSpPr>
          <p:cNvPr id="81" name="TextBox 80"/>
          <p:cNvSpPr txBox="1"/>
          <p:nvPr/>
        </p:nvSpPr>
        <p:spPr>
          <a:xfrm>
            <a:off x="2467891" y="3743785"/>
            <a:ext cx="404746" cy="338554"/>
          </a:xfrm>
          <a:prstGeom prst="rect">
            <a:avLst/>
          </a:prstGeom>
          <a:noFill/>
        </p:spPr>
        <p:txBody>
          <a:bodyPr wrap="square" rtlCol="0">
            <a:spAutoFit/>
          </a:bodyPr>
          <a:lstStyle/>
          <a:p>
            <a:r>
              <a:rPr lang="en-US" sz="800" b="1" dirty="0">
                <a:solidFill>
                  <a:prstClr val="black"/>
                </a:solidFill>
              </a:rPr>
              <a:t>Not yet</a:t>
            </a:r>
          </a:p>
        </p:txBody>
      </p:sp>
      <p:cxnSp>
        <p:nvCxnSpPr>
          <p:cNvPr id="58" name="Straight Arrow Connector 57"/>
          <p:cNvCxnSpPr>
            <a:stCxn id="4" idx="2"/>
            <a:endCxn id="149" idx="0"/>
          </p:cNvCxnSpPr>
          <p:nvPr/>
        </p:nvCxnSpPr>
        <p:spPr>
          <a:xfrm>
            <a:off x="2477237" y="3786466"/>
            <a:ext cx="1403" cy="311156"/>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endCxn id="140" idx="2"/>
          </p:cNvCxnSpPr>
          <p:nvPr/>
        </p:nvCxnSpPr>
        <p:spPr>
          <a:xfrm>
            <a:off x="3501280" y="3378422"/>
            <a:ext cx="748073" cy="4436"/>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40" name="Cloud 139"/>
          <p:cNvSpPr/>
          <p:nvPr/>
        </p:nvSpPr>
        <p:spPr>
          <a:xfrm>
            <a:off x="4244212" y="2849458"/>
            <a:ext cx="1657350" cy="1066800"/>
          </a:xfrm>
          <a:prstGeom prst="cloud">
            <a:avLst/>
          </a:prstGeom>
          <a:ln>
            <a:noFill/>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dirty="0">
                <a:solidFill>
                  <a:prstClr val="white"/>
                </a:solidFill>
              </a:rPr>
              <a:t>Course of Action</a:t>
            </a:r>
          </a:p>
        </p:txBody>
      </p:sp>
      <p:sp>
        <p:nvSpPr>
          <p:cNvPr id="141" name="Rectangle 140"/>
          <p:cNvSpPr/>
          <p:nvPr/>
        </p:nvSpPr>
        <p:spPr>
          <a:xfrm>
            <a:off x="4102102" y="5035786"/>
            <a:ext cx="1936795" cy="4628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Mental Simulation</a:t>
            </a:r>
          </a:p>
        </p:txBody>
      </p:sp>
      <p:sp>
        <p:nvSpPr>
          <p:cNvPr id="142" name="Flowchart: Decision 141"/>
          <p:cNvSpPr/>
          <p:nvPr/>
        </p:nvSpPr>
        <p:spPr>
          <a:xfrm>
            <a:off x="6648911" y="5347364"/>
            <a:ext cx="2190307" cy="822960"/>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Will it work?</a:t>
            </a:r>
          </a:p>
        </p:txBody>
      </p:sp>
      <p:cxnSp>
        <p:nvCxnSpPr>
          <p:cNvPr id="143" name="Straight Arrow Connector 142"/>
          <p:cNvCxnSpPr>
            <a:endCxn id="141" idx="0"/>
          </p:cNvCxnSpPr>
          <p:nvPr/>
        </p:nvCxnSpPr>
        <p:spPr>
          <a:xfrm flipH="1">
            <a:off x="5070500" y="3864322"/>
            <a:ext cx="2387" cy="1171464"/>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44" name="Elbow Connector 143"/>
          <p:cNvCxnSpPr>
            <a:stCxn id="158" idx="3"/>
            <a:endCxn id="142" idx="1"/>
          </p:cNvCxnSpPr>
          <p:nvPr/>
        </p:nvCxnSpPr>
        <p:spPr>
          <a:xfrm flipV="1">
            <a:off x="6038897" y="5758844"/>
            <a:ext cx="610014" cy="196805"/>
          </a:xfrm>
          <a:prstGeom prst="bentConnector3">
            <a:avLst>
              <a:gd name="adj1" fmla="val 50000"/>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45" name="Elbow Connector 71"/>
          <p:cNvCxnSpPr>
            <a:stCxn id="142" idx="2"/>
            <a:endCxn id="149" idx="2"/>
          </p:cNvCxnSpPr>
          <p:nvPr/>
        </p:nvCxnSpPr>
        <p:spPr>
          <a:xfrm rot="5400000">
            <a:off x="5096144" y="3552821"/>
            <a:ext cx="30418" cy="5265425"/>
          </a:xfrm>
          <a:prstGeom prst="curvedConnector3">
            <a:avLst>
              <a:gd name="adj1" fmla="val 1058853"/>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V="1">
            <a:off x="2297490" y="3752909"/>
            <a:ext cx="0" cy="706124"/>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7777590" y="6074931"/>
            <a:ext cx="304892" cy="215444"/>
          </a:xfrm>
          <a:prstGeom prst="rect">
            <a:avLst/>
          </a:prstGeom>
          <a:noFill/>
        </p:spPr>
        <p:txBody>
          <a:bodyPr wrap="none" rtlCol="0">
            <a:spAutoFit/>
          </a:bodyPr>
          <a:lstStyle/>
          <a:p>
            <a:r>
              <a:rPr lang="en-US" sz="800" b="1" dirty="0">
                <a:solidFill>
                  <a:prstClr val="black"/>
                </a:solidFill>
              </a:rPr>
              <a:t>No</a:t>
            </a:r>
          </a:p>
        </p:txBody>
      </p:sp>
      <p:sp>
        <p:nvSpPr>
          <p:cNvPr id="148" name="TextBox 147"/>
          <p:cNvSpPr txBox="1"/>
          <p:nvPr/>
        </p:nvSpPr>
        <p:spPr>
          <a:xfrm>
            <a:off x="7716139" y="5187479"/>
            <a:ext cx="330540" cy="215444"/>
          </a:xfrm>
          <a:prstGeom prst="rect">
            <a:avLst/>
          </a:prstGeom>
          <a:noFill/>
        </p:spPr>
        <p:txBody>
          <a:bodyPr wrap="none" rtlCol="0">
            <a:spAutoFit/>
          </a:bodyPr>
          <a:lstStyle/>
          <a:p>
            <a:r>
              <a:rPr lang="en-US" sz="800" b="1" dirty="0">
                <a:solidFill>
                  <a:prstClr val="black"/>
                </a:solidFill>
              </a:rPr>
              <a:t>Yes</a:t>
            </a:r>
          </a:p>
        </p:txBody>
      </p:sp>
      <p:sp>
        <p:nvSpPr>
          <p:cNvPr id="149" name="Rectangle 148"/>
          <p:cNvSpPr/>
          <p:nvPr/>
        </p:nvSpPr>
        <p:spPr>
          <a:xfrm>
            <a:off x="1510242" y="4097622"/>
            <a:ext cx="1936795" cy="2103120"/>
          </a:xfrm>
          <a:prstGeom prst="rect">
            <a:avLst/>
          </a:prstGeom>
          <a:gradFill>
            <a:gsLst>
              <a:gs pos="0">
                <a:srgbClr val="2C5D98"/>
              </a:gs>
              <a:gs pos="40000">
                <a:srgbClr val="3775BF"/>
              </a:gs>
              <a:gs pos="60000">
                <a:srgbClr val="6560C4"/>
              </a:gs>
              <a:gs pos="100000">
                <a:srgbClr val="7B57A8"/>
              </a:gs>
            </a:gsLst>
          </a:gra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solidFill>
                  <a:prstClr val="white"/>
                </a:solidFill>
              </a:rPr>
              <a:t>Sensemaking</a:t>
            </a:r>
          </a:p>
        </p:txBody>
      </p:sp>
      <p:sp>
        <p:nvSpPr>
          <p:cNvPr id="151" name="Oval 150"/>
          <p:cNvSpPr/>
          <p:nvPr/>
        </p:nvSpPr>
        <p:spPr>
          <a:xfrm flipH="1">
            <a:off x="2075159" y="4429361"/>
            <a:ext cx="785538" cy="494830"/>
          </a:xfrm>
          <a:prstGeom prst="ellipse">
            <a:avLst/>
          </a:prstGeom>
          <a:gradFill>
            <a:gsLst>
              <a:gs pos="0">
                <a:schemeClr val="accent4">
                  <a:shade val="51000"/>
                  <a:satMod val="130000"/>
                  <a:lumMod val="80000"/>
                  <a:lumOff val="20000"/>
                </a:schemeClr>
              </a:gs>
              <a:gs pos="80000">
                <a:schemeClr val="accent4">
                  <a:shade val="93000"/>
                  <a:satMod val="130000"/>
                  <a:lumMod val="80000"/>
                  <a:lumOff val="20000"/>
                </a:schemeClr>
              </a:gs>
              <a:gs pos="95000">
                <a:srgbClr val="6E5DB5">
                  <a:lumMod val="80000"/>
                  <a:lumOff val="20000"/>
                </a:srgbClr>
              </a:gs>
            </a:gsLst>
          </a:gradFill>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900" dirty="0">
                <a:solidFill>
                  <a:prstClr val="white"/>
                </a:solidFill>
              </a:rPr>
              <a:t>Recognizing</a:t>
            </a:r>
          </a:p>
        </p:txBody>
      </p:sp>
      <p:sp>
        <p:nvSpPr>
          <p:cNvPr id="152" name="Oval 151"/>
          <p:cNvSpPr/>
          <p:nvPr/>
        </p:nvSpPr>
        <p:spPr>
          <a:xfrm flipH="1">
            <a:off x="2663065" y="4909036"/>
            <a:ext cx="757003" cy="494830"/>
          </a:xfrm>
          <a:prstGeom prst="ellipse">
            <a:avLst/>
          </a:prstGeom>
          <a:gradFill>
            <a:gsLst>
              <a:gs pos="0">
                <a:schemeClr val="accent1">
                  <a:shade val="51000"/>
                  <a:satMod val="130000"/>
                  <a:lumMod val="80000"/>
                  <a:lumOff val="20000"/>
                </a:schemeClr>
              </a:gs>
              <a:gs pos="80000">
                <a:schemeClr val="accent1">
                  <a:shade val="93000"/>
                  <a:satMod val="130000"/>
                  <a:lumMod val="80000"/>
                  <a:lumOff val="20000"/>
                </a:schemeClr>
              </a:gs>
              <a:gs pos="100000">
                <a:schemeClr val="accent1">
                  <a:shade val="94000"/>
                  <a:satMod val="135000"/>
                  <a:lumMod val="80000"/>
                  <a:lumOff val="20000"/>
                </a:schemeClr>
              </a:gs>
            </a:gsLst>
          </a:gradFill>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900" dirty="0">
                <a:solidFill>
                  <a:prstClr val="white"/>
                </a:solidFill>
              </a:rPr>
              <a:t>Framing</a:t>
            </a:r>
          </a:p>
        </p:txBody>
      </p:sp>
      <p:sp>
        <p:nvSpPr>
          <p:cNvPr id="153" name="Oval 152"/>
          <p:cNvSpPr/>
          <p:nvPr/>
        </p:nvSpPr>
        <p:spPr>
          <a:xfrm flipH="1">
            <a:off x="2033873" y="5461032"/>
            <a:ext cx="918162" cy="494830"/>
          </a:xfrm>
          <a:prstGeom prst="ellipse">
            <a:avLst/>
          </a:prstGeom>
          <a:gradFill>
            <a:gsLst>
              <a:gs pos="0">
                <a:schemeClr val="accent1">
                  <a:shade val="51000"/>
                  <a:satMod val="130000"/>
                  <a:lumMod val="80000"/>
                  <a:lumOff val="20000"/>
                </a:schemeClr>
              </a:gs>
              <a:gs pos="80000">
                <a:schemeClr val="accent1">
                  <a:shade val="93000"/>
                  <a:satMod val="130000"/>
                  <a:lumMod val="80000"/>
                  <a:lumOff val="20000"/>
                </a:schemeClr>
              </a:gs>
              <a:gs pos="100000">
                <a:schemeClr val="accent1">
                  <a:shade val="94000"/>
                  <a:satMod val="135000"/>
                  <a:lumMod val="80000"/>
                  <a:lumOff val="20000"/>
                </a:schemeClr>
              </a:gs>
            </a:gsLst>
          </a:gradFill>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900" dirty="0">
                <a:solidFill>
                  <a:prstClr val="white"/>
                </a:solidFill>
              </a:rPr>
              <a:t>Questioning</a:t>
            </a:r>
          </a:p>
        </p:txBody>
      </p:sp>
      <p:sp>
        <p:nvSpPr>
          <p:cNvPr id="154" name="Flowchart: Decision 153"/>
          <p:cNvSpPr/>
          <p:nvPr/>
        </p:nvSpPr>
        <p:spPr>
          <a:xfrm flipH="1">
            <a:off x="1576557" y="4997825"/>
            <a:ext cx="804928" cy="431037"/>
          </a:xfrm>
          <a:prstGeom prst="flowChartDecision">
            <a:avLst/>
          </a:prstGeom>
          <a:gradFill>
            <a:gsLst>
              <a:gs pos="0">
                <a:schemeClr val="accent1">
                  <a:shade val="51000"/>
                  <a:satMod val="130000"/>
                  <a:lumMod val="80000"/>
                  <a:lumOff val="20000"/>
                </a:schemeClr>
              </a:gs>
              <a:gs pos="80000">
                <a:schemeClr val="accent1">
                  <a:shade val="93000"/>
                  <a:satMod val="130000"/>
                  <a:lumMod val="80000"/>
                  <a:lumOff val="20000"/>
                </a:schemeClr>
              </a:gs>
              <a:gs pos="100000">
                <a:schemeClr val="accent1">
                  <a:shade val="94000"/>
                  <a:satMod val="135000"/>
                  <a:lumMod val="80000"/>
                  <a:lumOff val="20000"/>
                </a:schemeClr>
              </a:gs>
            </a:gsLst>
          </a:gradFill>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900" dirty="0">
                <a:solidFill>
                  <a:prstClr val="white"/>
                </a:solidFill>
              </a:rPr>
              <a:t>Make sense?</a:t>
            </a:r>
          </a:p>
        </p:txBody>
      </p:sp>
      <p:sp>
        <p:nvSpPr>
          <p:cNvPr id="4" name="Flowchart: Decision 3"/>
          <p:cNvSpPr/>
          <p:nvPr/>
        </p:nvSpPr>
        <p:spPr>
          <a:xfrm>
            <a:off x="1382083" y="2963506"/>
            <a:ext cx="2190307" cy="822960"/>
          </a:xfrm>
          <a:prstGeom prst="flowChartDecision">
            <a:avLst/>
          </a:prstGeom>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400" dirty="0">
                <a:solidFill>
                  <a:prstClr val="white"/>
                </a:solidFill>
              </a:rPr>
              <a:t>Is the situation recognizable?</a:t>
            </a:r>
          </a:p>
        </p:txBody>
      </p:sp>
      <p:sp>
        <p:nvSpPr>
          <p:cNvPr id="29" name="Lightning Bolt 28"/>
          <p:cNvSpPr/>
          <p:nvPr/>
        </p:nvSpPr>
        <p:spPr>
          <a:xfrm rot="1576611" flipH="1">
            <a:off x="4128048" y="3178228"/>
            <a:ext cx="817474" cy="107658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Lightning Bolt 155"/>
          <p:cNvSpPr/>
          <p:nvPr/>
        </p:nvSpPr>
        <p:spPr>
          <a:xfrm rot="1576611" flipH="1">
            <a:off x="5228100" y="2804924"/>
            <a:ext cx="817474" cy="1076584"/>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p:cNvSpPr/>
          <p:nvPr/>
        </p:nvSpPr>
        <p:spPr>
          <a:xfrm>
            <a:off x="4399728" y="3036145"/>
            <a:ext cx="1296787" cy="714895"/>
          </a:xfrm>
          <a:prstGeom prst="ellipse">
            <a:avLst/>
          </a:prstGeom>
          <a:ln>
            <a:noFill/>
          </a:ln>
          <a:effectLst/>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dirty="0">
                <a:solidFill>
                  <a:prstClr val="white"/>
                </a:solidFill>
              </a:rPr>
              <a:t>Course of Action</a:t>
            </a:r>
          </a:p>
        </p:txBody>
      </p:sp>
      <p:sp>
        <p:nvSpPr>
          <p:cNvPr id="157" name="TextBox 156"/>
          <p:cNvSpPr txBox="1"/>
          <p:nvPr/>
        </p:nvSpPr>
        <p:spPr>
          <a:xfrm>
            <a:off x="1887695" y="3729930"/>
            <a:ext cx="418600" cy="338554"/>
          </a:xfrm>
          <a:prstGeom prst="rect">
            <a:avLst/>
          </a:prstGeom>
          <a:noFill/>
        </p:spPr>
        <p:txBody>
          <a:bodyPr wrap="square" rtlCol="0">
            <a:spAutoFit/>
          </a:bodyPr>
          <a:lstStyle/>
          <a:p>
            <a:pPr algn="r"/>
            <a:r>
              <a:rPr lang="en-US" sz="800" b="1" dirty="0">
                <a:solidFill>
                  <a:prstClr val="black"/>
                </a:solidFill>
              </a:rPr>
              <a:t>Now it is</a:t>
            </a:r>
          </a:p>
        </p:txBody>
      </p:sp>
      <p:sp>
        <p:nvSpPr>
          <p:cNvPr id="158" name="Rectangle 157"/>
          <p:cNvSpPr/>
          <p:nvPr/>
        </p:nvSpPr>
        <p:spPr>
          <a:xfrm>
            <a:off x="4102102" y="5724215"/>
            <a:ext cx="1936795" cy="4628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Questioning</a:t>
            </a:r>
          </a:p>
        </p:txBody>
      </p:sp>
      <p:cxnSp>
        <p:nvCxnSpPr>
          <p:cNvPr id="159" name="Straight Arrow Connector 158"/>
          <p:cNvCxnSpPr/>
          <p:nvPr/>
        </p:nvCxnSpPr>
        <p:spPr>
          <a:xfrm>
            <a:off x="5149330" y="5530185"/>
            <a:ext cx="0" cy="182880"/>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flipV="1">
            <a:off x="5017942" y="5524925"/>
            <a:ext cx="0" cy="182880"/>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31845" y="6337030"/>
            <a:ext cx="6655356" cy="577081"/>
          </a:xfrm>
          <a:prstGeom prst="rect">
            <a:avLst/>
          </a:prstGeom>
          <a:noFill/>
        </p:spPr>
        <p:txBody>
          <a:bodyPr wrap="square" rtlCol="0">
            <a:spAutoFit/>
          </a:bodyPr>
          <a:lstStyle/>
          <a:p>
            <a:r>
              <a:rPr lang="en-US" sz="1050" dirty="0"/>
              <a:t>Sources: Adapted from Reason and Rasmussen as above, </a:t>
            </a:r>
            <a:br>
              <a:rPr lang="en-US" sz="1050" dirty="0"/>
            </a:br>
            <a:r>
              <a:rPr lang="en-US" sz="1050" dirty="0"/>
              <a:t>and the Recognition-Primed Decision Making model as illustrated in </a:t>
            </a:r>
            <a:r>
              <a:rPr lang="en-US" sz="1050" i="1" dirty="0"/>
              <a:t>Sources of Power</a:t>
            </a:r>
            <a:r>
              <a:rPr lang="en-US" sz="1050" dirty="0"/>
              <a:t> by Gary Klein (1998), and </a:t>
            </a:r>
            <a:r>
              <a:rPr lang="en-US" sz="1050" i="1" dirty="0"/>
              <a:t>A Model of Sensemaking </a:t>
            </a:r>
            <a:r>
              <a:rPr lang="en-US" sz="1050" dirty="0"/>
              <a:t>by Klein Associates (2007).</a:t>
            </a:r>
          </a:p>
        </p:txBody>
      </p:sp>
      <p:sp>
        <p:nvSpPr>
          <p:cNvPr id="73" name="Oval 72"/>
          <p:cNvSpPr/>
          <p:nvPr/>
        </p:nvSpPr>
        <p:spPr>
          <a:xfrm>
            <a:off x="1299148" y="4158042"/>
            <a:ext cx="299544" cy="2995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a:t>
            </a:r>
          </a:p>
        </p:txBody>
      </p:sp>
      <p:sp>
        <p:nvSpPr>
          <p:cNvPr id="74" name="Oval 73"/>
          <p:cNvSpPr/>
          <p:nvPr/>
        </p:nvSpPr>
        <p:spPr>
          <a:xfrm>
            <a:off x="4205258" y="2886140"/>
            <a:ext cx="299544" cy="2995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a:t>
            </a:r>
          </a:p>
        </p:txBody>
      </p:sp>
      <p:sp>
        <p:nvSpPr>
          <p:cNvPr id="75" name="Oval 74"/>
          <p:cNvSpPr/>
          <p:nvPr/>
        </p:nvSpPr>
        <p:spPr>
          <a:xfrm>
            <a:off x="3908202" y="4997320"/>
            <a:ext cx="299544" cy="2995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a:t>
            </a:r>
          </a:p>
        </p:txBody>
      </p:sp>
      <p:sp>
        <p:nvSpPr>
          <p:cNvPr id="76" name="Oval 75"/>
          <p:cNvSpPr/>
          <p:nvPr/>
        </p:nvSpPr>
        <p:spPr>
          <a:xfrm>
            <a:off x="3940011" y="5696483"/>
            <a:ext cx="299544" cy="2995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4</a:t>
            </a:r>
          </a:p>
        </p:txBody>
      </p:sp>
      <p:sp>
        <p:nvSpPr>
          <p:cNvPr id="82" name="Oval 81"/>
          <p:cNvSpPr/>
          <p:nvPr/>
        </p:nvSpPr>
        <p:spPr>
          <a:xfrm>
            <a:off x="7067124" y="5342711"/>
            <a:ext cx="299544" cy="2995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5</a:t>
            </a:r>
          </a:p>
        </p:txBody>
      </p:sp>
      <p:sp>
        <p:nvSpPr>
          <p:cNvPr id="5" name="Slide Number Placeholder 4"/>
          <p:cNvSpPr>
            <a:spLocks noGrp="1"/>
          </p:cNvSpPr>
          <p:nvPr>
            <p:ph type="sldNum" sz="quarter" idx="4"/>
          </p:nvPr>
        </p:nvSpPr>
        <p:spPr/>
        <p:txBody>
          <a:bodyPr/>
          <a:lstStyle/>
          <a:p>
            <a:fld id="{062BB772-9431-4450-BE4D-02E1241EA2D7}" type="slidenum">
              <a:rPr lang="en-US" smtClean="0"/>
              <a:pPr/>
              <a:t>54</a:t>
            </a:fld>
            <a:endParaRPr lang="en-US" dirty="0"/>
          </a:p>
        </p:txBody>
      </p:sp>
    </p:spTree>
    <p:extLst>
      <p:ext uri="{BB962C8B-B14F-4D97-AF65-F5344CB8AC3E}">
        <p14:creationId xmlns:p14="http://schemas.microsoft.com/office/powerpoint/2010/main" val="2184300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Sensemaking</a:t>
            </a:r>
          </a:p>
        </p:txBody>
      </p:sp>
      <p:sp>
        <p:nvSpPr>
          <p:cNvPr id="50" name="Content Placeholder 49"/>
          <p:cNvSpPr>
            <a:spLocks noGrp="1"/>
          </p:cNvSpPr>
          <p:nvPr>
            <p:ph sz="half" idx="1"/>
          </p:nvPr>
        </p:nvSpPr>
        <p:spPr/>
        <p:txBody>
          <a:bodyPr/>
          <a:lstStyle/>
          <a:p>
            <a:r>
              <a:rPr lang="en-US" dirty="0"/>
              <a:t>Recognize</a:t>
            </a:r>
          </a:p>
          <a:p>
            <a:r>
              <a:rPr lang="en-US" dirty="0"/>
              <a:t>Frame</a:t>
            </a:r>
          </a:p>
          <a:p>
            <a:r>
              <a:rPr lang="en-US" dirty="0"/>
              <a:t>Question</a:t>
            </a:r>
          </a:p>
          <a:p>
            <a:r>
              <a:rPr lang="en-US" dirty="0"/>
              <a:t>Repeat until the situation makes sense.</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577" y="961697"/>
            <a:ext cx="4385093" cy="501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fld id="{EAE0D575-AF94-4223-AFCD-8DDEAB34B2DA}" type="slidenum">
              <a:rPr lang="en-US" smtClean="0"/>
              <a:pPr/>
              <a:t>55</a:t>
            </a:fld>
            <a:endParaRPr lang="en-US" dirty="0"/>
          </a:p>
        </p:txBody>
      </p:sp>
      <p:sp>
        <p:nvSpPr>
          <p:cNvPr id="6" name="Rounded Rectangle 5"/>
          <p:cNvSpPr/>
          <p:nvPr/>
        </p:nvSpPr>
        <p:spPr>
          <a:xfrm>
            <a:off x="6820534" y="6248395"/>
            <a:ext cx="2171066" cy="521293"/>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7-B</a:t>
            </a:r>
          </a:p>
        </p:txBody>
      </p:sp>
    </p:spTree>
    <p:extLst>
      <p:ext uri="{BB962C8B-B14F-4D97-AF65-F5344CB8AC3E}">
        <p14:creationId xmlns:p14="http://schemas.microsoft.com/office/powerpoint/2010/main" val="188817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Decision Emerges</a:t>
            </a:r>
          </a:p>
        </p:txBody>
      </p:sp>
      <p:sp>
        <p:nvSpPr>
          <p:cNvPr id="20" name="Content Placeholder 19"/>
          <p:cNvSpPr>
            <a:spLocks noGrp="1"/>
          </p:cNvSpPr>
          <p:nvPr>
            <p:ph sz="half" idx="1"/>
          </p:nvPr>
        </p:nvSpPr>
        <p:spPr/>
        <p:txBody>
          <a:bodyPr>
            <a:normAutofit/>
          </a:bodyPr>
          <a:lstStyle/>
          <a:p>
            <a:pPr>
              <a:lnSpc>
                <a:spcPct val="110000"/>
              </a:lnSpc>
            </a:pPr>
            <a:r>
              <a:rPr lang="en-US" sz="4000" dirty="0"/>
              <a:t>Intuitively</a:t>
            </a:r>
          </a:p>
          <a:p>
            <a:pPr>
              <a:lnSpc>
                <a:spcPct val="110000"/>
              </a:lnSpc>
            </a:pPr>
            <a:endParaRPr lang="en-US" sz="4000" dirty="0"/>
          </a:p>
          <a:p>
            <a:pPr>
              <a:lnSpc>
                <a:spcPct val="110000"/>
              </a:lnSpc>
            </a:pPr>
            <a:r>
              <a:rPr lang="en-US" sz="4000" dirty="0"/>
              <a:t>Spontaneously</a:t>
            </a:r>
          </a:p>
          <a:p>
            <a:pPr>
              <a:lnSpc>
                <a:spcPct val="110000"/>
              </a:lnSpc>
            </a:pPr>
            <a:endParaRPr lang="en-US" sz="4000" dirty="0"/>
          </a:p>
          <a:p>
            <a:pPr>
              <a:lnSpc>
                <a:spcPct val="110000"/>
              </a:lnSpc>
            </a:pPr>
            <a:r>
              <a:rPr lang="en-US" sz="4000" dirty="0"/>
              <a:t>“Good Enough”</a:t>
            </a:r>
          </a:p>
        </p:txBody>
      </p:sp>
      <p:sp>
        <p:nvSpPr>
          <p:cNvPr id="15" name="Cloud 14"/>
          <p:cNvSpPr/>
          <p:nvPr/>
        </p:nvSpPr>
        <p:spPr>
          <a:xfrm>
            <a:off x="4905609" y="2381773"/>
            <a:ext cx="3343277" cy="2151995"/>
          </a:xfrm>
          <a:prstGeom prst="cloud">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noFill/>
            <a:prstDash val="solid"/>
          </a:ln>
          <a:effectLst>
            <a:outerShdw blurRad="127000" dist="177800" dir="2700000" algn="tl" rotWithShape="0">
              <a:prstClr val="black">
                <a:alpha val="54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Course of Action</a:t>
            </a:r>
          </a:p>
        </p:txBody>
      </p:sp>
      <p:sp>
        <p:nvSpPr>
          <p:cNvPr id="16" name="Lightning Bolt 15"/>
          <p:cNvSpPr/>
          <p:nvPr/>
        </p:nvSpPr>
        <p:spPr>
          <a:xfrm rot="1576611" flipH="1">
            <a:off x="4671278" y="3044982"/>
            <a:ext cx="1649043" cy="2171731"/>
          </a:xfrm>
          <a:prstGeom prst="lightningBolt">
            <a:avLst/>
          </a:prstGeom>
          <a:solidFill>
            <a:srgbClr val="FFFF00"/>
          </a:solidFill>
          <a:ln w="25400" cap="flat" cmpd="sng" algn="ctr">
            <a:noFill/>
            <a:prstDash val="solid"/>
          </a:ln>
          <a:effectLst>
            <a:outerShdw blurRad="127000" dist="177800" dir="2700000" algn="tl" rotWithShape="0">
              <a:prstClr val="black">
                <a:alpha val="5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Lightning Bolt 16"/>
          <p:cNvSpPr/>
          <p:nvPr/>
        </p:nvSpPr>
        <p:spPr>
          <a:xfrm rot="1576611" flipH="1">
            <a:off x="6890350" y="2291937"/>
            <a:ext cx="1649043" cy="2171731"/>
          </a:xfrm>
          <a:prstGeom prst="lightningBolt">
            <a:avLst/>
          </a:prstGeom>
          <a:solidFill>
            <a:srgbClr val="FFFF00"/>
          </a:solidFill>
          <a:ln w="25400" cap="flat" cmpd="sng" algn="ctr">
            <a:noFill/>
            <a:prstDash val="solid"/>
          </a:ln>
          <a:effectLst>
            <a:outerShdw blurRad="127000" dist="177800" dir="2700000" algn="tl" rotWithShape="0">
              <a:prstClr val="black">
                <a:alpha val="5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2" name="Cloud 21"/>
          <p:cNvSpPr/>
          <p:nvPr/>
        </p:nvSpPr>
        <p:spPr>
          <a:xfrm flipH="1">
            <a:off x="5201393" y="2817763"/>
            <a:ext cx="2612571" cy="1469231"/>
          </a:xfrm>
          <a:prstGeom prst="cloud">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noFill/>
            <a:prstDash val="solid"/>
          </a:ln>
          <a:effectLst/>
        </p:spPr>
        <p:txBody>
          <a:bodyPr lIns="0" rIns="0" rtlCol="0" anchor="ctr"/>
          <a:lstStyle/>
          <a:p>
            <a:pPr algn="ctr"/>
            <a:r>
              <a:rPr lang="en-US" sz="3200" kern="0" dirty="0">
                <a:solidFill>
                  <a:prstClr val="white"/>
                </a:solidFill>
                <a:latin typeface="Calibri"/>
              </a:rPr>
              <a:t>Course of Action</a:t>
            </a:r>
          </a:p>
        </p:txBody>
      </p:sp>
      <p:sp>
        <p:nvSpPr>
          <p:cNvPr id="3" name="Slide Number Placeholder 2"/>
          <p:cNvSpPr>
            <a:spLocks noGrp="1"/>
          </p:cNvSpPr>
          <p:nvPr>
            <p:ph type="sldNum" sz="quarter" idx="4"/>
          </p:nvPr>
        </p:nvSpPr>
        <p:spPr/>
        <p:txBody>
          <a:bodyPr/>
          <a:lstStyle/>
          <a:p>
            <a:fld id="{EAE0D575-AF94-4223-AFCD-8DDEAB34B2DA}" type="slidenum">
              <a:rPr lang="en-US" smtClean="0"/>
              <a:pPr/>
              <a:t>56</a:t>
            </a:fld>
            <a:endParaRPr lang="en-US" dirty="0"/>
          </a:p>
        </p:txBody>
      </p:sp>
    </p:spTree>
    <p:extLst>
      <p:ext uri="{BB962C8B-B14F-4D97-AF65-F5344CB8AC3E}">
        <p14:creationId xmlns:p14="http://schemas.microsoft.com/office/powerpoint/2010/main" val="118078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 calcmode="lin" valueType="num">
                                      <p:cBhvr additive="base">
                                        <p:cTn id="12" dur="500" fill="hold"/>
                                        <p:tgtEl>
                                          <p:spTgt spid="20">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0">
                                            <p:txEl>
                                              <p:pRg st="4" end="4"/>
                                            </p:txEl>
                                          </p:spTgt>
                                        </p:tgtEl>
                                        <p:attrNameLst>
                                          <p:attrName>style.visibility</p:attrName>
                                        </p:attrNameLst>
                                      </p:cBhvr>
                                      <p:to>
                                        <p:strVal val="visible"/>
                                      </p:to>
                                    </p:set>
                                    <p:anim calcmode="lin" valueType="num">
                                      <p:cBhvr additive="base">
                                        <p:cTn id="18" dur="500" fill="hold"/>
                                        <p:tgtEl>
                                          <p:spTgt spid="20">
                                            <p:txEl>
                                              <p:pRg st="4" end="4"/>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Miracle on the Hudson</a:t>
            </a:r>
          </a:p>
        </p:txBody>
      </p:sp>
      <p:sp>
        <p:nvSpPr>
          <p:cNvPr id="5" name="Content Placeholder 4"/>
          <p:cNvSpPr>
            <a:spLocks noGrp="1"/>
          </p:cNvSpPr>
          <p:nvPr>
            <p:ph idx="1"/>
          </p:nvPr>
        </p:nvSpPr>
        <p:spPr/>
        <p:txBody>
          <a:bodyPr>
            <a:normAutofit/>
          </a:bodyPr>
          <a:lstStyle/>
          <a:p>
            <a:pPr marL="0" indent="0">
              <a:buNone/>
            </a:pPr>
            <a:r>
              <a:rPr lang="en-US" sz="2800" dirty="0"/>
              <a:t>A case study of recognition-primed decision making</a:t>
            </a:r>
            <a:br>
              <a:rPr lang="en-US" sz="2800" dirty="0"/>
            </a:br>
            <a:endParaRPr lang="en-US" dirty="0"/>
          </a:p>
        </p:txBody>
      </p:sp>
      <p:pic>
        <p:nvPicPr>
          <p:cNvPr id="1026" name="Picture 2" descr="https://upload.wikimedia.org/wikipedia/commons/c/c8/Plane_crash_into_Hudson_River_much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945" y="2370369"/>
            <a:ext cx="6225995" cy="34765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82771" y="6311271"/>
            <a:ext cx="8357190" cy="261610"/>
          </a:xfrm>
          <a:prstGeom prst="rect">
            <a:avLst/>
          </a:prstGeom>
        </p:spPr>
        <p:txBody>
          <a:bodyPr wrap="square">
            <a:spAutoFit/>
          </a:bodyPr>
          <a:lstStyle/>
          <a:p>
            <a:r>
              <a:rPr lang="en-US" sz="1100" dirty="0"/>
              <a:t>Photo credit: Wikimedia https://commons.wikimedia.org/wiki/File:Plane_crash_into_Hudson_River.jpg</a:t>
            </a:r>
          </a:p>
        </p:txBody>
      </p:sp>
      <p:sp>
        <p:nvSpPr>
          <p:cNvPr id="8" name="TextBox 7"/>
          <p:cNvSpPr txBox="1"/>
          <p:nvPr/>
        </p:nvSpPr>
        <p:spPr>
          <a:xfrm>
            <a:off x="1214649" y="5809625"/>
            <a:ext cx="6155140" cy="276999"/>
          </a:xfrm>
          <a:prstGeom prst="rect">
            <a:avLst/>
          </a:prstGeom>
          <a:noFill/>
        </p:spPr>
        <p:txBody>
          <a:bodyPr wrap="square" rtlCol="0">
            <a:spAutoFit/>
          </a:bodyPr>
          <a:lstStyle/>
          <a:p>
            <a:r>
              <a:rPr lang="en-US" sz="1200" dirty="0"/>
              <a:t>US Airways Flight 1549 after its emergency landing in the Hudson River, January 15, 2009.</a:t>
            </a:r>
          </a:p>
        </p:txBody>
      </p:sp>
      <p:sp>
        <p:nvSpPr>
          <p:cNvPr id="10" name="Rectangle 9">
            <a:hlinkClick r:id="rId4"/>
          </p:cNvPr>
          <p:cNvSpPr/>
          <p:nvPr/>
        </p:nvSpPr>
        <p:spPr>
          <a:xfrm>
            <a:off x="6924502" y="6427816"/>
            <a:ext cx="1729047" cy="4073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60000"/>
                    <a:lumOff val="40000"/>
                  </a:schemeClr>
                </a:solidFill>
              </a:rPr>
              <a:t>YouTube Video</a:t>
            </a:r>
          </a:p>
        </p:txBody>
      </p:sp>
      <p:sp>
        <p:nvSpPr>
          <p:cNvPr id="2" name="TextBox 1"/>
          <p:cNvSpPr txBox="1"/>
          <p:nvPr/>
        </p:nvSpPr>
        <p:spPr>
          <a:xfrm>
            <a:off x="377952" y="6473952"/>
            <a:ext cx="4224233" cy="261610"/>
          </a:xfrm>
          <a:prstGeom prst="rect">
            <a:avLst/>
          </a:prstGeom>
          <a:noFill/>
        </p:spPr>
        <p:txBody>
          <a:bodyPr wrap="none" rtlCol="0">
            <a:spAutoFit/>
          </a:bodyPr>
          <a:lstStyle/>
          <a:p>
            <a:r>
              <a:rPr lang="en-US" sz="1100" dirty="0"/>
              <a:t>Video: https://www.youtube.com/watch?v=5SL1A2d2e7M&amp;t=10m00s</a:t>
            </a:r>
          </a:p>
        </p:txBody>
      </p:sp>
      <p:sp>
        <p:nvSpPr>
          <p:cNvPr id="3" name="Slide Number Placeholder 2"/>
          <p:cNvSpPr>
            <a:spLocks noGrp="1"/>
          </p:cNvSpPr>
          <p:nvPr>
            <p:ph type="sldNum" sz="quarter" idx="4"/>
          </p:nvPr>
        </p:nvSpPr>
        <p:spPr/>
        <p:txBody>
          <a:bodyPr/>
          <a:lstStyle/>
          <a:p>
            <a:fld id="{EAE0D575-AF94-4223-AFCD-8DDEAB34B2DA}" type="slidenum">
              <a:rPr lang="en-US" smtClean="0"/>
              <a:pPr/>
              <a:t>57</a:t>
            </a:fld>
            <a:endParaRPr lang="en-US" dirty="0"/>
          </a:p>
        </p:txBody>
      </p:sp>
    </p:spTree>
    <p:extLst>
      <p:ext uri="{BB962C8B-B14F-4D97-AF65-F5344CB8AC3E}">
        <p14:creationId xmlns:p14="http://schemas.microsoft.com/office/powerpoint/2010/main" val="291019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Simulation</a:t>
            </a:r>
          </a:p>
        </p:txBody>
      </p:sp>
      <p:sp>
        <p:nvSpPr>
          <p:cNvPr id="4" name="Content Placeholder 3"/>
          <p:cNvSpPr>
            <a:spLocks noGrp="1"/>
          </p:cNvSpPr>
          <p:nvPr>
            <p:ph sz="half" idx="1"/>
          </p:nvPr>
        </p:nvSpPr>
        <p:spPr/>
        <p:txBody>
          <a:bodyPr>
            <a:normAutofit/>
          </a:bodyPr>
          <a:lstStyle/>
          <a:p>
            <a:r>
              <a:rPr lang="en-US" sz="3600" dirty="0"/>
              <a:t>How to implement </a:t>
            </a:r>
          </a:p>
          <a:p>
            <a:r>
              <a:rPr lang="en-US" sz="3600" dirty="0"/>
              <a:t>What to expect</a:t>
            </a:r>
          </a:p>
          <a:p>
            <a:r>
              <a:rPr lang="en-US" sz="3600" dirty="0"/>
              <a:t>What surprises to look for</a:t>
            </a:r>
          </a:p>
          <a:p>
            <a:r>
              <a:rPr lang="en-US" sz="3600" dirty="0"/>
              <a:t>The possible outcomes</a:t>
            </a:r>
          </a:p>
        </p:txBody>
      </p:sp>
      <p:pic>
        <p:nvPicPr>
          <p:cNvPr id="1026" name="Picture 2" descr="\\inpo.org\open\On-Going Programs\Evaluations\Emergency Response Development\ERTD2\DMUS 2\COURSE\03 Development\Pics\Plant Photos\Millstone\2004\Millstone0067.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2950"/>
                    </a14:imgEffect>
                    <a14:imgEffect>
                      <a14:brightnessContrast contrast="34000"/>
                    </a14:imgEffect>
                  </a14:imgLayer>
                </a14:imgProps>
              </a:ext>
              <a:ext uri="{28A0092B-C50C-407E-A947-70E740481C1C}">
                <a14:useLocalDpi xmlns:a14="http://schemas.microsoft.com/office/drawing/2010/main" val="0"/>
              </a:ext>
            </a:extLst>
          </a:blip>
          <a:srcRect/>
          <a:stretch>
            <a:fillRect/>
          </a:stretch>
        </p:blipFill>
        <p:spPr bwMode="auto">
          <a:xfrm rot="5400000" flipH="1">
            <a:off x="4368478" y="2325571"/>
            <a:ext cx="4618907" cy="30795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EAE0D575-AF94-4223-AFCD-8DDEAB34B2DA}" type="slidenum">
              <a:rPr lang="en-US" smtClean="0"/>
              <a:pPr/>
              <a:t>58</a:t>
            </a:fld>
            <a:endParaRPr lang="en-US" dirty="0"/>
          </a:p>
        </p:txBody>
      </p:sp>
    </p:spTree>
    <p:extLst>
      <p:ext uri="{BB962C8B-B14F-4D97-AF65-F5344CB8AC3E}">
        <p14:creationId xmlns:p14="http://schemas.microsoft.com/office/powerpoint/2010/main" val="112467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Questioning</a:t>
            </a:r>
          </a:p>
        </p:txBody>
      </p:sp>
      <p:sp>
        <p:nvSpPr>
          <p:cNvPr id="4" name="Slide Number Placeholder 3"/>
          <p:cNvSpPr>
            <a:spLocks noGrp="1"/>
          </p:cNvSpPr>
          <p:nvPr>
            <p:ph type="sldNum" sz="quarter" idx="12"/>
          </p:nvPr>
        </p:nvSpPr>
        <p:spPr/>
        <p:txBody>
          <a:bodyPr/>
          <a:lstStyle/>
          <a:p>
            <a:fld id="{EAE0D575-AF94-4223-AFCD-8DDEAB34B2DA}" type="slidenum">
              <a:rPr lang="en-US" smtClean="0"/>
              <a:pPr/>
              <a:t>59</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955843242"/>
              </p:ext>
            </p:extLst>
          </p:nvPr>
        </p:nvGraphicFramePr>
        <p:xfrm>
          <a:off x="762001" y="1577115"/>
          <a:ext cx="7716982" cy="4053840"/>
        </p:xfrm>
        <a:graphic>
          <a:graphicData uri="http://schemas.openxmlformats.org/drawingml/2006/table">
            <a:tbl>
              <a:tblPr firstRow="1" bandRow="1">
                <a:tableStyleId>{912C8C85-51F0-491E-9774-3900AFEF0FD7}</a:tableStyleId>
              </a:tblPr>
              <a:tblGrid>
                <a:gridCol w="3858491">
                  <a:extLst>
                    <a:ext uri="{9D8B030D-6E8A-4147-A177-3AD203B41FA5}">
                      <a16:colId xmlns:a16="http://schemas.microsoft.com/office/drawing/2014/main" val="20000"/>
                    </a:ext>
                  </a:extLst>
                </a:gridCol>
                <a:gridCol w="3858491">
                  <a:extLst>
                    <a:ext uri="{9D8B030D-6E8A-4147-A177-3AD203B41FA5}">
                      <a16:colId xmlns:a16="http://schemas.microsoft.com/office/drawing/2014/main" val="20001"/>
                    </a:ext>
                  </a:extLst>
                </a:gridCol>
              </a:tblGrid>
              <a:tr h="370840">
                <a:tc>
                  <a:txBody>
                    <a:bodyPr/>
                    <a:lstStyle/>
                    <a:p>
                      <a:pPr algn="ctr"/>
                      <a:r>
                        <a:rPr lang="en-US" sz="3200" dirty="0"/>
                        <a:t>Seek</a:t>
                      </a:r>
                    </a:p>
                  </a:txBody>
                  <a:tcPr/>
                </a:tc>
                <a:tc>
                  <a:txBody>
                    <a:bodyPr/>
                    <a:lstStyle/>
                    <a:p>
                      <a:pPr algn="ctr"/>
                      <a:r>
                        <a:rPr lang="en-US" sz="3200" dirty="0"/>
                        <a:t>Avoid</a:t>
                      </a:r>
                    </a:p>
                  </a:txBody>
                  <a:tcPr/>
                </a:tc>
                <a:extLst>
                  <a:ext uri="{0D108BD9-81ED-4DB2-BD59-A6C34878D82A}">
                    <a16:rowId xmlns:a16="http://schemas.microsoft.com/office/drawing/2014/main" val="10000"/>
                  </a:ext>
                </a:extLst>
              </a:tr>
              <a:tr h="370840">
                <a:tc>
                  <a:txBody>
                    <a:bodyPr/>
                    <a:lstStyle/>
                    <a:p>
                      <a:pPr algn="ctr"/>
                      <a:r>
                        <a:rPr lang="en-US" sz="3200" dirty="0"/>
                        <a:t>Facts</a:t>
                      </a:r>
                    </a:p>
                  </a:txBody>
                  <a:tcPr/>
                </a:tc>
                <a:tc>
                  <a:txBody>
                    <a:bodyPr/>
                    <a:lstStyle/>
                    <a:p>
                      <a:pPr algn="ctr"/>
                      <a:r>
                        <a:rPr lang="en-US" sz="3200" dirty="0"/>
                        <a:t>Wishful Thinking</a:t>
                      </a:r>
                    </a:p>
                  </a:txBody>
                  <a:tcPr/>
                </a:tc>
                <a:extLst>
                  <a:ext uri="{0D108BD9-81ED-4DB2-BD59-A6C34878D82A}">
                    <a16:rowId xmlns:a16="http://schemas.microsoft.com/office/drawing/2014/main" val="10001"/>
                  </a:ext>
                </a:extLst>
              </a:tr>
              <a:tr h="370840">
                <a:tc>
                  <a:txBody>
                    <a:bodyPr/>
                    <a:lstStyle/>
                    <a:p>
                      <a:pPr algn="ctr"/>
                      <a:r>
                        <a:rPr lang="en-US" sz="3200" dirty="0"/>
                        <a:t>Experience</a:t>
                      </a:r>
                    </a:p>
                  </a:txBody>
                  <a:tcPr/>
                </a:tc>
                <a:tc>
                  <a:txBody>
                    <a:bodyPr/>
                    <a:lstStyle/>
                    <a:p>
                      <a:pPr algn="ctr"/>
                      <a:r>
                        <a:rPr lang="en-US" sz="3200" dirty="0"/>
                        <a:t>Overconfidence</a:t>
                      </a:r>
                    </a:p>
                  </a:txBody>
                  <a:tcPr/>
                </a:tc>
                <a:extLst>
                  <a:ext uri="{0D108BD9-81ED-4DB2-BD59-A6C34878D82A}">
                    <a16:rowId xmlns:a16="http://schemas.microsoft.com/office/drawing/2014/main" val="10002"/>
                  </a:ext>
                </a:extLst>
              </a:tr>
              <a:tr h="370840">
                <a:tc>
                  <a:txBody>
                    <a:bodyPr/>
                    <a:lstStyle/>
                    <a:p>
                      <a:pPr algn="ctr"/>
                      <a:r>
                        <a:rPr lang="en-US" sz="3200" dirty="0"/>
                        <a:t>Perspective</a:t>
                      </a:r>
                    </a:p>
                  </a:txBody>
                  <a:tcPr/>
                </a:tc>
                <a:tc>
                  <a:txBody>
                    <a:bodyPr/>
                    <a:lstStyle/>
                    <a:p>
                      <a:pPr algn="ctr"/>
                      <a:r>
                        <a:rPr lang="en-US" sz="3200" dirty="0"/>
                        <a:t>Bias</a:t>
                      </a:r>
                    </a:p>
                  </a:txBody>
                  <a:tcPr/>
                </a:tc>
                <a:extLst>
                  <a:ext uri="{0D108BD9-81ED-4DB2-BD59-A6C34878D82A}">
                    <a16:rowId xmlns:a16="http://schemas.microsoft.com/office/drawing/2014/main" val="10003"/>
                  </a:ext>
                </a:extLst>
              </a:tr>
              <a:tr h="370840">
                <a:tc>
                  <a:txBody>
                    <a:bodyPr/>
                    <a:lstStyle/>
                    <a:p>
                      <a:pPr algn="ctr"/>
                      <a:r>
                        <a:rPr lang="en-US" sz="3200" dirty="0"/>
                        <a:t>Possible Outcomes</a:t>
                      </a:r>
                    </a:p>
                  </a:txBody>
                  <a:tcPr/>
                </a:tc>
                <a:tc>
                  <a:txBody>
                    <a:bodyPr/>
                    <a:lstStyle/>
                    <a:p>
                      <a:pPr algn="ctr"/>
                      <a:r>
                        <a:rPr lang="en-US" sz="3200" dirty="0"/>
                        <a:t>Getting</a:t>
                      </a:r>
                      <a:r>
                        <a:rPr lang="en-US" sz="3200" baseline="0" dirty="0"/>
                        <a:t> Stuck</a:t>
                      </a:r>
                      <a:endParaRPr lang="en-US" sz="3200" dirty="0"/>
                    </a:p>
                  </a:txBody>
                  <a:tcPr/>
                </a:tc>
                <a:extLst>
                  <a:ext uri="{0D108BD9-81ED-4DB2-BD59-A6C34878D82A}">
                    <a16:rowId xmlns:a16="http://schemas.microsoft.com/office/drawing/2014/main" val="10004"/>
                  </a:ext>
                </a:extLst>
              </a:tr>
              <a:tr h="370840">
                <a:tc>
                  <a:txBody>
                    <a:bodyPr/>
                    <a:lstStyle/>
                    <a:p>
                      <a:pPr algn="ctr"/>
                      <a:r>
                        <a:rPr lang="en-US" sz="3200" dirty="0"/>
                        <a:t>Challenges</a:t>
                      </a:r>
                    </a:p>
                  </a:txBody>
                  <a:tcPr/>
                </a:tc>
                <a:tc>
                  <a:txBody>
                    <a:bodyPr/>
                    <a:lstStyle/>
                    <a:p>
                      <a:pPr algn="ctr"/>
                      <a:r>
                        <a:rPr lang="en-US" sz="3200" dirty="0"/>
                        <a:t>Groupthink</a:t>
                      </a:r>
                    </a:p>
                  </a:txBody>
                  <a:tcPr/>
                </a:tc>
                <a:extLst>
                  <a:ext uri="{0D108BD9-81ED-4DB2-BD59-A6C34878D82A}">
                    <a16:rowId xmlns:a16="http://schemas.microsoft.com/office/drawing/2014/main" val="10005"/>
                  </a:ext>
                </a:extLst>
              </a:tr>
              <a:tr h="370840">
                <a:tc>
                  <a:txBody>
                    <a:bodyPr/>
                    <a:lstStyle/>
                    <a:p>
                      <a:pPr algn="ctr"/>
                      <a:r>
                        <a:rPr lang="en-US" sz="3200" dirty="0"/>
                        <a:t>Positive Stress</a:t>
                      </a:r>
                    </a:p>
                  </a:txBody>
                  <a:tcPr/>
                </a:tc>
                <a:tc>
                  <a:txBody>
                    <a:bodyPr/>
                    <a:lstStyle/>
                    <a:p>
                      <a:pPr algn="ctr"/>
                      <a:r>
                        <a:rPr lang="en-US" sz="3200" dirty="0"/>
                        <a:t>Negative Stress</a:t>
                      </a:r>
                    </a:p>
                  </a:txBody>
                  <a:tcPr/>
                </a:tc>
                <a:extLst>
                  <a:ext uri="{0D108BD9-81ED-4DB2-BD59-A6C34878D82A}">
                    <a16:rowId xmlns:a16="http://schemas.microsoft.com/office/drawing/2014/main" val="10006"/>
                  </a:ext>
                </a:extLst>
              </a:tr>
            </a:tbl>
          </a:graphicData>
        </a:graphic>
      </p:graphicFrame>
      <p:sp>
        <p:nvSpPr>
          <p:cNvPr id="7" name="Rounded Rectangle 6"/>
          <p:cNvSpPr/>
          <p:nvPr/>
        </p:nvSpPr>
        <p:spPr>
          <a:xfrm>
            <a:off x="3277937" y="6248395"/>
            <a:ext cx="5713663" cy="521293"/>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8 – A: Questioning to Support Decision Making</a:t>
            </a:r>
          </a:p>
        </p:txBody>
      </p:sp>
    </p:spTree>
    <p:extLst>
      <p:ext uri="{BB962C8B-B14F-4D97-AF65-F5344CB8AC3E}">
        <p14:creationId xmlns:p14="http://schemas.microsoft.com/office/powerpoint/2010/main" val="276046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npo.org\open\On-Going Programs\Evaluations\Emergency Response Development\ERTD2\DMUS 2\COURSE\03 Development\Pics\Used\19912652_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47512" y="2021305"/>
            <a:ext cx="4380603" cy="43462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35015" y="1729045"/>
            <a:ext cx="1504603" cy="4904510"/>
          </a:xfrm>
          <a:prstGeom prst="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dirty="0"/>
              <a:t>What to Expect</a:t>
            </a:r>
          </a:p>
        </p:txBody>
      </p:sp>
      <p:sp>
        <p:nvSpPr>
          <p:cNvPr id="3" name="Content Placeholder 2"/>
          <p:cNvSpPr>
            <a:spLocks noGrp="1"/>
          </p:cNvSpPr>
          <p:nvPr>
            <p:ph sz="half" idx="1"/>
          </p:nvPr>
        </p:nvSpPr>
        <p:spPr/>
        <p:txBody>
          <a:bodyPr>
            <a:normAutofit lnSpcReduction="10000"/>
          </a:bodyPr>
          <a:lstStyle/>
          <a:p>
            <a:pPr marL="0" indent="0">
              <a:buNone/>
            </a:pPr>
            <a:r>
              <a:rPr lang="en-US" dirty="0"/>
              <a:t>Get ready for:</a:t>
            </a:r>
          </a:p>
          <a:p>
            <a:pPr>
              <a:lnSpc>
                <a:spcPct val="100000"/>
              </a:lnSpc>
              <a:spcAft>
                <a:spcPts val="3600"/>
              </a:spcAft>
            </a:pPr>
            <a:r>
              <a:rPr lang="en-US" sz="3600" dirty="0"/>
              <a:t>Experiential learning</a:t>
            </a:r>
          </a:p>
          <a:p>
            <a:pPr>
              <a:lnSpc>
                <a:spcPct val="100000"/>
              </a:lnSpc>
              <a:spcAft>
                <a:spcPts val="3600"/>
              </a:spcAft>
            </a:pPr>
            <a:r>
              <a:rPr lang="en-US" sz="3600" dirty="0"/>
              <a:t>Getting out of your comfort zone</a:t>
            </a:r>
          </a:p>
          <a:p>
            <a:pPr>
              <a:lnSpc>
                <a:spcPct val="100000"/>
              </a:lnSpc>
              <a:spcAft>
                <a:spcPts val="3600"/>
              </a:spcAft>
            </a:pPr>
            <a:r>
              <a:rPr lang="en-US" sz="3600" dirty="0"/>
              <a:t>Discussing your responses to stress</a:t>
            </a:r>
          </a:p>
        </p:txBody>
      </p:sp>
      <p:sp>
        <p:nvSpPr>
          <p:cNvPr id="4" name="Slide Number Placeholder 3"/>
          <p:cNvSpPr>
            <a:spLocks noGrp="1"/>
          </p:cNvSpPr>
          <p:nvPr>
            <p:ph type="sldNum" sz="quarter" idx="4"/>
          </p:nvPr>
        </p:nvSpPr>
        <p:spPr/>
        <p:txBody>
          <a:bodyPr/>
          <a:lstStyle/>
          <a:p>
            <a:fld id="{EAE0D575-AF94-4223-AFCD-8DDEAB34B2DA}" type="slidenum">
              <a:rPr lang="en-US" smtClean="0">
                <a:solidFill>
                  <a:prstClr val="white"/>
                </a:solidFill>
              </a:rPr>
              <a:pPr/>
              <a:t>6</a:t>
            </a:fld>
            <a:endParaRPr lang="en-US" dirty="0">
              <a:solidFill>
                <a:prstClr val="white"/>
              </a:solidFill>
            </a:endParaRPr>
          </a:p>
        </p:txBody>
      </p:sp>
    </p:spTree>
    <p:extLst>
      <p:ext uri="{BB962C8B-B14F-4D97-AF65-F5344CB8AC3E}">
        <p14:creationId xmlns:p14="http://schemas.microsoft.com/office/powerpoint/2010/main" val="25599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Your Recognition-Primed Decisions</a:t>
            </a:r>
          </a:p>
        </p:txBody>
      </p:sp>
      <p:sp>
        <p:nvSpPr>
          <p:cNvPr id="3" name="Content Placeholder 2"/>
          <p:cNvSpPr>
            <a:spLocks noGrp="1"/>
          </p:cNvSpPr>
          <p:nvPr>
            <p:ph sz="half" idx="1"/>
          </p:nvPr>
        </p:nvSpPr>
        <p:spPr/>
        <p:txBody>
          <a:bodyPr>
            <a:normAutofit/>
          </a:bodyPr>
          <a:lstStyle/>
          <a:p>
            <a:pPr marL="0" indent="0">
              <a:buNone/>
            </a:pPr>
            <a:endParaRPr lang="en-US" sz="3600" dirty="0"/>
          </a:p>
          <a:p>
            <a:pPr marL="0" indent="0">
              <a:buNone/>
            </a:pPr>
            <a:r>
              <a:rPr lang="en-US" sz="3600" dirty="0"/>
              <a:t>When have you made a recognition-primed decision on the job?</a:t>
            </a:r>
          </a:p>
        </p:txBody>
      </p:sp>
      <p:sp>
        <p:nvSpPr>
          <p:cNvPr id="5" name="Slide Number Placeholder 4"/>
          <p:cNvSpPr>
            <a:spLocks noGrp="1"/>
          </p:cNvSpPr>
          <p:nvPr>
            <p:ph type="sldNum" sz="quarter" idx="4"/>
          </p:nvPr>
        </p:nvSpPr>
        <p:spPr/>
        <p:txBody>
          <a:bodyPr/>
          <a:lstStyle/>
          <a:p>
            <a:fld id="{EAE0D575-AF94-4223-AFCD-8DDEAB34B2DA}" type="slidenum">
              <a:rPr lang="en-US" smtClean="0"/>
              <a:pPr/>
              <a:t>60</a:t>
            </a:fld>
            <a:endParaRPr lang="en-US" dirty="0"/>
          </a:p>
        </p:txBody>
      </p:sp>
      <p:pic>
        <p:nvPicPr>
          <p:cNvPr id="7" name="Picture 2" descr="\\inpo.org\open\On-Going Programs\Evaluations\Emergency Response Development\ERTD2\DMUS 2\COURSE\03 Development\Pics\Plant Photos\Browns Ferry\2007\BB_016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55408" y="1684421"/>
            <a:ext cx="3762949" cy="4414321"/>
          </a:xfrm>
          <a:prstGeom prst="rect">
            <a:avLst/>
          </a:prstGeom>
          <a:noFill/>
          <a:effectLst>
            <a:glow rad="406400">
              <a:schemeClr val="bg2">
                <a:alpha val="52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1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Prime Your Intuition</a:t>
            </a:r>
          </a:p>
        </p:txBody>
      </p:sp>
      <p:sp>
        <p:nvSpPr>
          <p:cNvPr id="3" name="Content Placeholder 2"/>
          <p:cNvSpPr>
            <a:spLocks noGrp="1"/>
          </p:cNvSpPr>
          <p:nvPr>
            <p:ph sz="half" idx="1"/>
          </p:nvPr>
        </p:nvSpPr>
        <p:spPr/>
        <p:txBody>
          <a:bodyPr/>
          <a:lstStyle/>
          <a:p>
            <a:pPr marL="0" indent="0">
              <a:buNone/>
            </a:pPr>
            <a:r>
              <a:rPr lang="en-US" dirty="0"/>
              <a:t>Top 3 methods for improving your intuition:</a:t>
            </a:r>
          </a:p>
          <a:p>
            <a:pPr marL="514350" indent="-514350">
              <a:buFont typeface="+mj-lt"/>
              <a:buAutoNum type="arabicPeriod"/>
            </a:pPr>
            <a:r>
              <a:rPr lang="en-US" dirty="0"/>
              <a:t>Training</a:t>
            </a:r>
          </a:p>
          <a:p>
            <a:pPr marL="514350" indent="-514350">
              <a:buFont typeface="+mj-lt"/>
              <a:buAutoNum type="arabicPeriod"/>
            </a:pPr>
            <a:r>
              <a:rPr lang="en-US" dirty="0"/>
              <a:t>Training</a:t>
            </a:r>
          </a:p>
          <a:p>
            <a:pPr marL="514350" indent="-514350">
              <a:buFont typeface="+mj-lt"/>
              <a:buAutoNum type="arabicPeriod"/>
            </a:pPr>
            <a:r>
              <a:rPr lang="en-US" dirty="0"/>
              <a:t>Training</a:t>
            </a:r>
          </a:p>
        </p:txBody>
      </p:sp>
      <p:sp>
        <p:nvSpPr>
          <p:cNvPr id="4" name="Content Placeholder 3"/>
          <p:cNvSpPr>
            <a:spLocks noGrp="1"/>
          </p:cNvSpPr>
          <p:nvPr>
            <p:ph sz="half" idx="2"/>
          </p:nvPr>
        </p:nvSpPr>
        <p:spPr/>
        <p:txBody>
          <a:bodyPr/>
          <a:lstStyle/>
          <a:p>
            <a:endParaRPr lang="en-US" dirty="0"/>
          </a:p>
        </p:txBody>
      </p:sp>
      <p:pic>
        <p:nvPicPr>
          <p:cNvPr id="11267" name="Picture 3" descr="\\inpo.org\open\On-Going Programs\Evaluations\Emergency Response Development\ERTD2\DMUS 2\COURSE\03 Development\Pics\Used\Quad Cities-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70482" y="1671781"/>
            <a:ext cx="3672114" cy="438626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EAE0D575-AF94-4223-AFCD-8DDEAB34B2DA}" type="slidenum">
              <a:rPr lang="en-US" smtClean="0"/>
              <a:pPr/>
              <a:t>61</a:t>
            </a:fld>
            <a:endParaRPr lang="en-US" dirty="0"/>
          </a:p>
        </p:txBody>
      </p:sp>
    </p:spTree>
    <p:extLst>
      <p:ext uri="{BB962C8B-B14F-4D97-AF65-F5344CB8AC3E}">
        <p14:creationId xmlns:p14="http://schemas.microsoft.com/office/powerpoint/2010/main" val="165692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Prime Your Intuition</a:t>
            </a:r>
          </a:p>
        </p:txBody>
      </p:sp>
      <p:sp>
        <p:nvSpPr>
          <p:cNvPr id="3" name="Content Placeholder 2"/>
          <p:cNvSpPr>
            <a:spLocks noGrp="1"/>
          </p:cNvSpPr>
          <p:nvPr>
            <p:ph sz="half" idx="1"/>
          </p:nvPr>
        </p:nvSpPr>
        <p:spPr>
          <a:xfrm>
            <a:off x="457200" y="1600201"/>
            <a:ext cx="3626069" cy="4525963"/>
          </a:xfrm>
        </p:spPr>
        <p:txBody>
          <a:bodyPr>
            <a:normAutofit/>
          </a:bodyPr>
          <a:lstStyle/>
          <a:p>
            <a:pPr marL="0" indent="0">
              <a:buNone/>
            </a:pPr>
            <a:r>
              <a:rPr lang="en-US" dirty="0"/>
              <a:t>Other ways to increase your intuitive abilities?</a:t>
            </a:r>
          </a:p>
          <a:p>
            <a:pPr lvl="0"/>
            <a:r>
              <a:rPr lang="en-US" dirty="0"/>
              <a:t>Practice “What If.” </a:t>
            </a:r>
          </a:p>
          <a:p>
            <a:pPr lvl="0"/>
            <a:r>
              <a:rPr lang="en-US" dirty="0"/>
              <a:t>Seek out new experiences. </a:t>
            </a:r>
          </a:p>
          <a:p>
            <a:pPr lvl="0"/>
            <a:r>
              <a:rPr lang="en-US" dirty="0"/>
              <a:t>Follow-up on feedback. </a:t>
            </a:r>
          </a:p>
          <a:p>
            <a:pPr lvl="0"/>
            <a:r>
              <a:rPr lang="en-US" dirty="0"/>
              <a:t>Know your people. </a:t>
            </a:r>
          </a:p>
          <a:p>
            <a:pPr lvl="0"/>
            <a:r>
              <a:rPr lang="en-US" dirty="0"/>
              <a:t>Know the OE. </a:t>
            </a:r>
          </a:p>
        </p:txBody>
      </p:sp>
      <p:pic>
        <p:nvPicPr>
          <p:cNvPr id="21506" name="Picture 2" descr="\\inpo.org\open\On-Going Programs\Evaluations\Emergency Response Development\ERTD2\DMUS 2\COURSE\03 Development\Pics\Used\_RSR012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71278" y="1644015"/>
            <a:ext cx="4652682" cy="420814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EAE0D575-AF94-4223-AFCD-8DDEAB34B2DA}" type="slidenum">
              <a:rPr lang="en-US" smtClean="0"/>
              <a:pPr/>
              <a:t>62</a:t>
            </a:fld>
            <a:endParaRPr lang="en-US" dirty="0"/>
          </a:p>
        </p:txBody>
      </p:sp>
      <p:sp>
        <p:nvSpPr>
          <p:cNvPr id="7" name="Rounded Rectangle 6"/>
          <p:cNvSpPr/>
          <p:nvPr/>
        </p:nvSpPr>
        <p:spPr>
          <a:xfrm>
            <a:off x="5566611" y="6248395"/>
            <a:ext cx="3424989" cy="521293"/>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2: Action Plan</a:t>
            </a:r>
          </a:p>
        </p:txBody>
      </p:sp>
    </p:spTree>
    <p:extLst>
      <p:ext uri="{BB962C8B-B14F-4D97-AF65-F5344CB8AC3E}">
        <p14:creationId xmlns:p14="http://schemas.microsoft.com/office/powerpoint/2010/main" val="426443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First-Person Account</a:t>
            </a:r>
          </a:p>
        </p:txBody>
      </p:sp>
      <p:sp>
        <p:nvSpPr>
          <p:cNvPr id="4" name="Subtitle 3"/>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EAE0D575-AF94-4223-AFCD-8DDEAB34B2DA}" type="slidenum">
              <a:rPr lang="en-US" smtClean="0"/>
              <a:pPr/>
              <a:t>63</a:t>
            </a:fld>
            <a:endParaRPr lang="en-US" dirty="0"/>
          </a:p>
        </p:txBody>
      </p:sp>
    </p:spTree>
    <p:extLst>
      <p:ext uri="{BB962C8B-B14F-4D97-AF65-F5344CB8AC3E}">
        <p14:creationId xmlns:p14="http://schemas.microsoft.com/office/powerpoint/2010/main" val="389958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E0D575-AF94-4223-AFCD-8DDEAB34B2DA}" type="slidenum">
              <a:rPr lang="en-US" smtClean="0"/>
              <a:pPr/>
              <a:t>64</a:t>
            </a:fld>
            <a:endParaRPr lang="en-US" dirty="0"/>
          </a:p>
        </p:txBody>
      </p:sp>
      <p:sp>
        <p:nvSpPr>
          <p:cNvPr id="3" name="Title 2"/>
          <p:cNvSpPr>
            <a:spLocks noGrp="1"/>
          </p:cNvSpPr>
          <p:nvPr>
            <p:ph type="ctrTitle"/>
          </p:nvPr>
        </p:nvSpPr>
        <p:spPr/>
        <p:txBody>
          <a:bodyPr anchor="b" anchorCtr="0"/>
          <a:lstStyle/>
          <a:p>
            <a:r>
              <a:rPr lang="en-US" sz="4400" dirty="0"/>
              <a:t>Fort Calhoun Flooding, </a:t>
            </a:r>
            <a:br>
              <a:rPr lang="en-US" sz="4400" dirty="0"/>
            </a:br>
            <a:r>
              <a:rPr lang="en-US" sz="4400" dirty="0"/>
              <a:t>June 2011</a:t>
            </a:r>
          </a:p>
        </p:txBody>
      </p:sp>
      <p:sp>
        <p:nvSpPr>
          <p:cNvPr id="5" name="Rectangle 4">
            <a:hlinkClick r:id="rId2"/>
          </p:cNvPr>
          <p:cNvSpPr/>
          <p:nvPr/>
        </p:nvSpPr>
        <p:spPr>
          <a:xfrm>
            <a:off x="6669664" y="5746172"/>
            <a:ext cx="1729047" cy="407324"/>
          </a:xfrm>
          <a:prstGeom prst="rect">
            <a:avLst/>
          </a:prstGeom>
          <a:solidFill>
            <a:srgbClr val="802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60000"/>
                    <a:lumOff val="40000"/>
                  </a:schemeClr>
                </a:solidFill>
              </a:rPr>
              <a:t>Browser View</a:t>
            </a:r>
          </a:p>
        </p:txBody>
      </p:sp>
    </p:spTree>
    <p:extLst>
      <p:ext uri="{BB962C8B-B14F-4D97-AF65-F5344CB8AC3E}">
        <p14:creationId xmlns:p14="http://schemas.microsoft.com/office/powerpoint/2010/main" val="109253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Leadership</a:t>
            </a:r>
          </a:p>
        </p:txBody>
      </p:sp>
      <p:sp>
        <p:nvSpPr>
          <p:cNvPr id="5" name="Slide Number Placeholder 4"/>
          <p:cNvSpPr>
            <a:spLocks noGrp="1"/>
          </p:cNvSpPr>
          <p:nvPr>
            <p:ph type="sldNum" sz="quarter" idx="10"/>
          </p:nvPr>
        </p:nvSpPr>
        <p:spPr/>
        <p:txBody>
          <a:bodyPr/>
          <a:lstStyle/>
          <a:p>
            <a:fld id="{EAE0D575-AF94-4223-AFCD-8DDEAB34B2DA}" type="slidenum">
              <a:rPr lang="en-US" smtClean="0"/>
              <a:pPr/>
              <a:t>65</a:t>
            </a:fld>
            <a:endParaRPr lang="en-US" dirty="0"/>
          </a:p>
        </p:txBody>
      </p:sp>
      <p:sp>
        <p:nvSpPr>
          <p:cNvPr id="3" name="Content Placeholder 2"/>
          <p:cNvSpPr>
            <a:spLocks noGrp="1"/>
          </p:cNvSpPr>
          <p:nvPr>
            <p:ph sz="half" idx="4294967295"/>
          </p:nvPr>
        </p:nvSpPr>
        <p:spPr>
          <a:xfrm>
            <a:off x="401781" y="1565939"/>
            <a:ext cx="4516581" cy="4525963"/>
          </a:xfrm>
        </p:spPr>
        <p:txBody>
          <a:bodyPr>
            <a:noAutofit/>
          </a:bodyPr>
          <a:lstStyle/>
          <a:p>
            <a:pPr marL="0" indent="0">
              <a:buNone/>
            </a:pPr>
            <a:r>
              <a:rPr lang="en-US" sz="2800" i="1" dirty="0">
                <a:solidFill>
                  <a:schemeClr val="bg2"/>
                </a:solidFill>
              </a:rPr>
              <a:t>Crisis leadership is different.</a:t>
            </a:r>
          </a:p>
          <a:p>
            <a:pPr marL="0" indent="0">
              <a:buNone/>
            </a:pPr>
            <a:r>
              <a:rPr lang="en-US" sz="2800" dirty="0">
                <a:solidFill>
                  <a:schemeClr val="bg2"/>
                </a:solidFill>
              </a:rPr>
              <a:t>Effective crisis leaders must:</a:t>
            </a:r>
          </a:p>
          <a:p>
            <a:pPr lvl="0"/>
            <a:r>
              <a:rPr lang="en-US" sz="2800" dirty="0">
                <a:solidFill>
                  <a:schemeClr val="bg2"/>
                </a:solidFill>
              </a:rPr>
              <a:t>Lead in resistance to stress.</a:t>
            </a:r>
          </a:p>
          <a:p>
            <a:pPr lvl="0"/>
            <a:r>
              <a:rPr lang="en-US" sz="2800" dirty="0">
                <a:solidFill>
                  <a:schemeClr val="bg2"/>
                </a:solidFill>
              </a:rPr>
              <a:t>Lead in the face of volatility.</a:t>
            </a:r>
          </a:p>
          <a:p>
            <a:pPr lvl="0"/>
            <a:r>
              <a:rPr lang="en-US" sz="2800" dirty="0">
                <a:solidFill>
                  <a:schemeClr val="bg2"/>
                </a:solidFill>
              </a:rPr>
              <a:t>Lead with effective communication.</a:t>
            </a:r>
          </a:p>
          <a:p>
            <a:pPr lvl="0"/>
            <a:r>
              <a:rPr lang="en-US" sz="2800" dirty="0">
                <a:solidFill>
                  <a:schemeClr val="bg2"/>
                </a:solidFill>
              </a:rPr>
              <a:t>Lead with priorities and values.</a:t>
            </a:r>
          </a:p>
          <a:p>
            <a:pPr lvl="0"/>
            <a:r>
              <a:rPr lang="en-US" sz="2800" dirty="0">
                <a:solidFill>
                  <a:schemeClr val="bg2"/>
                </a:solidFill>
              </a:rPr>
              <a:t>Lead without criticism.</a:t>
            </a:r>
          </a:p>
        </p:txBody>
      </p:sp>
      <p:pic>
        <p:nvPicPr>
          <p:cNvPr id="8" name="Picture 2" descr="\\inpo.org\open\On-Going Programs\Evaluations\Emergency Response Development\ERTD2\DMUS 2\COURSE\03 Development\Pics\Used\BB_007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4940893" y="1594732"/>
            <a:ext cx="3747373" cy="4468378"/>
          </a:xfrm>
          <a:prstGeom prst="rect">
            <a:avLst/>
          </a:prstGeom>
          <a:noFill/>
          <a:ln w="152400">
            <a:noFill/>
          </a:ln>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364181" y="6248395"/>
            <a:ext cx="4627420" cy="521293"/>
          </a:xfrm>
          <a:prstGeom prst="roundRect">
            <a:avLst/>
          </a:prstGeom>
          <a:solidFill>
            <a:schemeClr val="accent6">
              <a:lumMod val="75000"/>
            </a:schemeClr>
          </a:solidFill>
          <a:ln>
            <a:solidFill>
              <a:schemeClr val="tx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9: Crisis Leadership Tools</a:t>
            </a:r>
          </a:p>
        </p:txBody>
      </p:sp>
    </p:spTree>
    <p:extLst>
      <p:ext uri="{BB962C8B-B14F-4D97-AF65-F5344CB8AC3E}">
        <p14:creationId xmlns:p14="http://schemas.microsoft.com/office/powerpoint/2010/main" val="74505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73740" y="-331350"/>
            <a:ext cx="5633191" cy="722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0376" y="6114198"/>
            <a:ext cx="1513748" cy="276999"/>
          </a:xfrm>
          <a:prstGeom prst="rect">
            <a:avLst/>
          </a:prstGeom>
          <a:noFill/>
        </p:spPr>
        <p:txBody>
          <a:bodyPr wrap="none" rtlCol="0">
            <a:spAutoFit/>
          </a:bodyPr>
          <a:lstStyle/>
          <a:p>
            <a:r>
              <a:rPr lang="en-US" sz="1200" dirty="0"/>
              <a:t>Source: Google Maps</a:t>
            </a:r>
          </a:p>
        </p:txBody>
      </p:sp>
      <p:sp>
        <p:nvSpPr>
          <p:cNvPr id="3" name="Oval 2"/>
          <p:cNvSpPr/>
          <p:nvPr/>
        </p:nvSpPr>
        <p:spPr>
          <a:xfrm>
            <a:off x="1856096" y="3384645"/>
            <a:ext cx="832513" cy="736979"/>
          </a:xfrm>
          <a:prstGeom prst="ellips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6225654" y="3482454"/>
            <a:ext cx="832513" cy="736979"/>
          </a:xfrm>
          <a:prstGeom prst="ellips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2226860" y="3111690"/>
            <a:ext cx="4380931" cy="109182"/>
            <a:chOff x="-434454" y="2988860"/>
            <a:chExt cx="4380931" cy="109182"/>
          </a:xfrm>
        </p:grpSpPr>
        <p:cxnSp>
          <p:nvCxnSpPr>
            <p:cNvPr id="8" name="Straight Connector 7"/>
            <p:cNvCxnSpPr/>
            <p:nvPr/>
          </p:nvCxnSpPr>
          <p:spPr>
            <a:xfrm>
              <a:off x="3946477" y="2988860"/>
              <a:ext cx="0" cy="109182"/>
            </a:xfrm>
            <a:prstGeom prst="lin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9" name="Group 8"/>
            <p:cNvGrpSpPr/>
            <p:nvPr/>
          </p:nvGrpSpPr>
          <p:grpSpPr>
            <a:xfrm>
              <a:off x="-434454" y="2988860"/>
              <a:ext cx="4380931" cy="109182"/>
              <a:chOff x="-980364" y="3141260"/>
              <a:chExt cx="4380931" cy="109182"/>
            </a:xfrm>
          </p:grpSpPr>
          <p:cxnSp>
            <p:nvCxnSpPr>
              <p:cNvPr id="5" name="Straight Connector 4"/>
              <p:cNvCxnSpPr/>
              <p:nvPr/>
            </p:nvCxnSpPr>
            <p:spPr>
              <a:xfrm>
                <a:off x="-980364" y="3141260"/>
                <a:ext cx="4380931" cy="0"/>
              </a:xfrm>
              <a:prstGeom prst="lin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980364" y="3141260"/>
                <a:ext cx="0" cy="109182"/>
              </a:xfrm>
              <a:prstGeom prst="lin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2" name="TextBox 11"/>
          <p:cNvSpPr txBox="1"/>
          <p:nvPr/>
        </p:nvSpPr>
        <p:spPr>
          <a:xfrm>
            <a:off x="3603012" y="2838732"/>
            <a:ext cx="1662635" cy="307777"/>
          </a:xfrm>
          <a:prstGeom prst="rect">
            <a:avLst/>
          </a:prstGeom>
          <a:noFill/>
        </p:spPr>
        <p:txBody>
          <a:bodyPr wrap="none" rtlCol="0">
            <a:spAutoFit/>
          </a:bodyPr>
          <a:lstStyle/>
          <a:p>
            <a:r>
              <a:rPr lang="en-US" sz="1400" dirty="0">
                <a:solidFill>
                  <a:srgbClr val="FFFF99"/>
                </a:solidFill>
              </a:rPr>
              <a:t>11.7 km / 7.27 miles</a:t>
            </a:r>
          </a:p>
        </p:txBody>
      </p:sp>
      <p:sp>
        <p:nvSpPr>
          <p:cNvPr id="15" name="TextBox 14"/>
          <p:cNvSpPr txBox="1"/>
          <p:nvPr/>
        </p:nvSpPr>
        <p:spPr>
          <a:xfrm>
            <a:off x="2445227" y="4096600"/>
            <a:ext cx="1108893" cy="523220"/>
          </a:xfrm>
          <a:prstGeom prst="rect">
            <a:avLst/>
          </a:prstGeom>
          <a:noFill/>
        </p:spPr>
        <p:txBody>
          <a:bodyPr wrap="none" rtlCol="0">
            <a:spAutoFit/>
          </a:bodyPr>
          <a:lstStyle/>
          <a:p>
            <a:r>
              <a:rPr lang="en-US" sz="1400" b="1" dirty="0">
                <a:solidFill>
                  <a:srgbClr val="FFFF99"/>
                </a:solidFill>
              </a:rPr>
              <a:t>FUKUSHIMA</a:t>
            </a:r>
            <a:br>
              <a:rPr lang="en-US" sz="1400" b="1" dirty="0">
                <a:solidFill>
                  <a:srgbClr val="FFFF99"/>
                </a:solidFill>
              </a:rPr>
            </a:br>
            <a:r>
              <a:rPr lang="en-US" sz="1400" b="1" dirty="0">
                <a:solidFill>
                  <a:srgbClr val="FFFF99"/>
                </a:solidFill>
              </a:rPr>
              <a:t>DAINI</a:t>
            </a:r>
          </a:p>
        </p:txBody>
      </p:sp>
      <p:sp>
        <p:nvSpPr>
          <p:cNvPr id="16" name="TextBox 15"/>
          <p:cNvSpPr txBox="1"/>
          <p:nvPr/>
        </p:nvSpPr>
        <p:spPr>
          <a:xfrm>
            <a:off x="6869377" y="4126170"/>
            <a:ext cx="1108893" cy="523220"/>
          </a:xfrm>
          <a:prstGeom prst="rect">
            <a:avLst/>
          </a:prstGeom>
          <a:noFill/>
        </p:spPr>
        <p:txBody>
          <a:bodyPr wrap="none" rtlCol="0">
            <a:spAutoFit/>
          </a:bodyPr>
          <a:lstStyle/>
          <a:p>
            <a:r>
              <a:rPr lang="en-US" sz="1400" b="1" dirty="0">
                <a:solidFill>
                  <a:srgbClr val="FFFF99"/>
                </a:solidFill>
              </a:rPr>
              <a:t>FUKUSHIMA</a:t>
            </a:r>
            <a:br>
              <a:rPr lang="en-US" sz="1400" b="1" dirty="0">
                <a:solidFill>
                  <a:srgbClr val="FFFF99"/>
                </a:solidFill>
              </a:rPr>
            </a:br>
            <a:r>
              <a:rPr lang="en-US" sz="1400" b="1" dirty="0">
                <a:solidFill>
                  <a:srgbClr val="FFFF99"/>
                </a:solidFill>
              </a:rPr>
              <a:t>DAIICHI</a:t>
            </a:r>
          </a:p>
        </p:txBody>
      </p:sp>
      <p:sp>
        <p:nvSpPr>
          <p:cNvPr id="4" name="TextBox 3"/>
          <p:cNvSpPr txBox="1"/>
          <p:nvPr/>
        </p:nvSpPr>
        <p:spPr>
          <a:xfrm>
            <a:off x="1182624" y="804672"/>
            <a:ext cx="6614311" cy="1446550"/>
          </a:xfrm>
          <a:prstGeom prst="rect">
            <a:avLst/>
          </a:prstGeom>
          <a:noFill/>
        </p:spPr>
        <p:txBody>
          <a:bodyPr wrap="none" rtlCol="0">
            <a:spAutoFit/>
          </a:bodyPr>
          <a:lstStyle/>
          <a:p>
            <a:r>
              <a:rPr lang="en-US" sz="4400" b="1" dirty="0">
                <a:solidFill>
                  <a:schemeClr val="bg1"/>
                </a:solidFill>
                <a:latin typeface="+mj-lt"/>
              </a:rPr>
              <a:t>Crisis Leadership Case </a:t>
            </a:r>
            <a:br>
              <a:rPr lang="en-US" sz="4400" b="1" dirty="0">
                <a:solidFill>
                  <a:schemeClr val="bg1"/>
                </a:solidFill>
                <a:latin typeface="+mj-lt"/>
              </a:rPr>
            </a:br>
            <a:r>
              <a:rPr lang="en-US" sz="4400" b="1" dirty="0">
                <a:solidFill>
                  <a:schemeClr val="bg1"/>
                </a:solidFill>
                <a:latin typeface="+mj-lt"/>
              </a:rPr>
              <a:t>Study: Fukushima Daini</a:t>
            </a:r>
          </a:p>
        </p:txBody>
      </p:sp>
      <p:sp>
        <p:nvSpPr>
          <p:cNvPr id="13" name="Slide Number Placeholder 12"/>
          <p:cNvSpPr>
            <a:spLocks noGrp="1"/>
          </p:cNvSpPr>
          <p:nvPr>
            <p:ph type="sldNum" sz="quarter" idx="12"/>
          </p:nvPr>
        </p:nvSpPr>
        <p:spPr/>
        <p:txBody>
          <a:bodyPr/>
          <a:lstStyle/>
          <a:p>
            <a:fld id="{EAE0D575-AF94-4223-AFCD-8DDEAB34B2DA}" type="slidenum">
              <a:rPr lang="en-US"/>
              <a:pPr/>
              <a:t>66</a:t>
            </a:fld>
            <a:endParaRPr lang="en-US" dirty="0"/>
          </a:p>
        </p:txBody>
      </p:sp>
      <p:sp>
        <p:nvSpPr>
          <p:cNvPr id="17" name="Rounded Rectangle 16"/>
          <p:cNvSpPr/>
          <p:nvPr/>
        </p:nvSpPr>
        <p:spPr>
          <a:xfrm>
            <a:off x="4364181" y="6248395"/>
            <a:ext cx="4627420" cy="521293"/>
          </a:xfrm>
          <a:prstGeom prst="roundRect">
            <a:avLst/>
          </a:prstGeom>
          <a:solidFill>
            <a:schemeClr val="accent6">
              <a:lumMod val="75000"/>
            </a:schemeClr>
          </a:solidFill>
          <a:ln>
            <a:solidFill>
              <a:schemeClr val="tx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10: Case Study Worksheet</a:t>
            </a:r>
          </a:p>
        </p:txBody>
      </p:sp>
    </p:spTree>
    <p:extLst>
      <p:ext uri="{BB962C8B-B14F-4D97-AF65-F5344CB8AC3E}">
        <p14:creationId xmlns:p14="http://schemas.microsoft.com/office/powerpoint/2010/main" val="262639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Situation 1. Set Direction</a:t>
            </a:r>
          </a:p>
        </p:txBody>
      </p:sp>
      <p:sp>
        <p:nvSpPr>
          <p:cNvPr id="6" name="Content Placeholder 5"/>
          <p:cNvSpPr>
            <a:spLocks noGrp="1"/>
          </p:cNvSpPr>
          <p:nvPr>
            <p:ph sz="half" idx="2"/>
          </p:nvPr>
        </p:nvSpPr>
        <p:spPr/>
        <p:txBody>
          <a:bodyPr/>
          <a:lstStyle/>
          <a:p>
            <a:r>
              <a:rPr lang="en-US" dirty="0"/>
              <a:t>Earthquake and tsunami hit.</a:t>
            </a:r>
          </a:p>
          <a:p>
            <a:r>
              <a:rPr lang="en-US" dirty="0"/>
              <a:t>Aftershocks continue.</a:t>
            </a:r>
          </a:p>
          <a:p>
            <a:r>
              <a:rPr lang="en-US" dirty="0"/>
              <a:t>People are afraid.</a:t>
            </a:r>
          </a:p>
          <a:p>
            <a:r>
              <a:rPr lang="en-US" dirty="0"/>
              <a:t>Walkdowns are needed.</a:t>
            </a:r>
          </a:p>
          <a:p>
            <a:pPr marL="0" indent="0">
              <a:buNone/>
            </a:pPr>
            <a:endParaRPr lang="en-US" dirty="0"/>
          </a:p>
          <a:p>
            <a:pPr marL="0" indent="0">
              <a:buNone/>
            </a:pPr>
            <a:r>
              <a:rPr lang="en-US" i="1" dirty="0"/>
              <a:t>How will you convince them to go?</a:t>
            </a:r>
          </a:p>
          <a:p>
            <a:endParaRPr lang="en-US" dirty="0"/>
          </a:p>
        </p:txBody>
      </p:sp>
      <p:pic>
        <p:nvPicPr>
          <p:cNvPr id="5" name="Picture 8" descr="103"/>
          <p:cNvPicPr>
            <a:picLocks noChangeAspect="1" noChangeArrowheads="1"/>
          </p:cNvPicPr>
          <p:nvPr/>
        </p:nvPicPr>
        <p:blipFill>
          <a:blip r:embed="rId3" cstate="print"/>
          <a:srcRect l="1328" t="15735" r="13005" b="690"/>
          <a:stretch>
            <a:fillRect/>
          </a:stretch>
        </p:blipFill>
        <p:spPr bwMode="auto">
          <a:xfrm>
            <a:off x="930267" y="3654063"/>
            <a:ext cx="3164060" cy="2168094"/>
          </a:xfrm>
          <a:prstGeom prst="rect">
            <a:avLst/>
          </a:prstGeom>
          <a:noFill/>
          <a:ln w="9525">
            <a:noFill/>
            <a:miter lim="800000"/>
            <a:headEnd/>
            <a:tailEnd/>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82" y="1132764"/>
            <a:ext cx="3374561" cy="269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fld id="{EAE0D575-AF94-4223-AFCD-8DDEAB34B2DA}" type="slidenum">
              <a:rPr lang="en-US" smtClean="0"/>
              <a:pPr/>
              <a:t>67</a:t>
            </a:fld>
            <a:endParaRPr lang="en-US" dirty="0"/>
          </a:p>
        </p:txBody>
      </p:sp>
    </p:spTree>
    <p:extLst>
      <p:ext uri="{BB962C8B-B14F-4D97-AF65-F5344CB8AC3E}">
        <p14:creationId xmlns:p14="http://schemas.microsoft.com/office/powerpoint/2010/main" val="15204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Situation 2. Maximize Competence</a:t>
            </a:r>
          </a:p>
        </p:txBody>
      </p:sp>
      <p:sp>
        <p:nvSpPr>
          <p:cNvPr id="6" name="Content Placeholder 5"/>
          <p:cNvSpPr>
            <a:spLocks noGrp="1"/>
          </p:cNvSpPr>
          <p:nvPr>
            <p:ph sz="half" idx="2"/>
          </p:nvPr>
        </p:nvSpPr>
        <p:spPr/>
        <p:txBody>
          <a:bodyPr>
            <a:normAutofit fontScale="92500" lnSpcReduction="10000"/>
          </a:bodyPr>
          <a:lstStyle/>
          <a:p>
            <a:r>
              <a:rPr lang="en-US" dirty="0"/>
              <a:t>Three of four units need power for heat removal, and only one off-site power source remains.</a:t>
            </a:r>
          </a:p>
          <a:p>
            <a:r>
              <a:rPr lang="en-US" dirty="0"/>
              <a:t>Crews must wind 5.5 miles of cable into 200-yard, 1-ton lengths.</a:t>
            </a:r>
          </a:p>
          <a:p>
            <a:r>
              <a:rPr lang="en-US" dirty="0"/>
              <a:t>They must accomplish this is one day.</a:t>
            </a:r>
          </a:p>
          <a:p>
            <a:endParaRPr lang="en-US" dirty="0"/>
          </a:p>
          <a:p>
            <a:pPr marL="0" indent="0">
              <a:buNone/>
            </a:pPr>
            <a:r>
              <a:rPr lang="en-US" i="1" dirty="0"/>
              <a:t>How will you communicate this plan to your team?</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750" y="3621987"/>
            <a:ext cx="2998170" cy="213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57427" y="1374444"/>
            <a:ext cx="31432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fld id="{EAE0D575-AF94-4223-AFCD-8DDEAB34B2DA}" type="slidenum">
              <a:rPr lang="en-US" smtClean="0"/>
              <a:pPr/>
              <a:t>68</a:t>
            </a:fld>
            <a:endParaRPr lang="en-US" dirty="0"/>
          </a:p>
        </p:txBody>
      </p:sp>
    </p:spTree>
    <p:extLst>
      <p:ext uri="{BB962C8B-B14F-4D97-AF65-F5344CB8AC3E}">
        <p14:creationId xmlns:p14="http://schemas.microsoft.com/office/powerpoint/2010/main" val="23218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Situation 3. Engage the Workforce</a:t>
            </a:r>
          </a:p>
        </p:txBody>
      </p:sp>
      <p:sp>
        <p:nvSpPr>
          <p:cNvPr id="6" name="Content Placeholder 5"/>
          <p:cNvSpPr>
            <a:spLocks noGrp="1"/>
          </p:cNvSpPr>
          <p:nvPr>
            <p:ph sz="half" idx="2"/>
          </p:nvPr>
        </p:nvSpPr>
        <p:spPr/>
        <p:txBody>
          <a:bodyPr>
            <a:normAutofit fontScale="92500"/>
          </a:bodyPr>
          <a:lstStyle/>
          <a:p>
            <a:r>
              <a:rPr lang="en-US" dirty="0"/>
              <a:t>Crews are reaching exhaustion.</a:t>
            </a:r>
          </a:p>
          <a:p>
            <a:r>
              <a:rPr lang="en-US" dirty="0"/>
              <a:t>Daiichi Unit 1 has exploded.</a:t>
            </a:r>
          </a:p>
          <a:p>
            <a:r>
              <a:rPr lang="en-US" dirty="0"/>
              <a:t>Families of 80% of staff are evacuated.</a:t>
            </a:r>
          </a:p>
          <a:p>
            <a:r>
              <a:rPr lang="en-US" dirty="0"/>
              <a:t>Loved ones are homeless, injured, or even dead.</a:t>
            </a:r>
          </a:p>
          <a:p>
            <a:pPr marL="0" indent="0">
              <a:buNone/>
            </a:pPr>
            <a:r>
              <a:rPr lang="en-US" i="1" dirty="0"/>
              <a:t>How will you maintain trust and keep people motivated to do this critical work?</a:t>
            </a:r>
          </a:p>
        </p:txBody>
      </p:sp>
      <p:pic>
        <p:nvPicPr>
          <p:cNvPr id="8" name="Picture 10" descr="http://i.dailymail.co.uk/i/pix/2008/11/12/article-1085068-00242E2200000258-480_468x286.jpg"/>
          <p:cNvPicPr>
            <a:picLocks noChangeAspect="1" noChangeArrowheads="1"/>
          </p:cNvPicPr>
          <p:nvPr/>
        </p:nvPicPr>
        <p:blipFill rotWithShape="1">
          <a:blip r:embed="rId3" cstate="print"/>
          <a:srcRect t="16631"/>
          <a:stretch/>
        </p:blipFill>
        <p:spPr bwMode="auto">
          <a:xfrm>
            <a:off x="604240" y="3928570"/>
            <a:ext cx="3474720" cy="2156414"/>
          </a:xfrm>
          <a:prstGeom prst="rect">
            <a:avLst/>
          </a:prstGeom>
          <a:noFill/>
          <a:ln w="9525">
            <a:noFill/>
            <a:miter lim="800000"/>
            <a:headEnd/>
            <a:tailEnd/>
          </a:ln>
        </p:spPr>
      </p:pic>
      <p:sp>
        <p:nvSpPr>
          <p:cNvPr id="2" name="Rectangle 1"/>
          <p:cNvSpPr/>
          <p:nvPr/>
        </p:nvSpPr>
        <p:spPr>
          <a:xfrm>
            <a:off x="0" y="6611779"/>
            <a:ext cx="4572000" cy="246221"/>
          </a:xfrm>
          <a:prstGeom prst="rect">
            <a:avLst/>
          </a:prstGeom>
        </p:spPr>
        <p:txBody>
          <a:bodyPr>
            <a:spAutoFit/>
          </a:bodyPr>
          <a:lstStyle/>
          <a:p>
            <a:r>
              <a:rPr lang="en-US" sz="1000" dirty="0"/>
              <a:t>Daiichi photo: Digital Globe via Wikimedia</a:t>
            </a:r>
          </a:p>
        </p:txBody>
      </p:sp>
      <p:pic>
        <p:nvPicPr>
          <p:cNvPr id="8194" name="Picture 2" descr="Fukushima I by Digital Glob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537" y="1679826"/>
            <a:ext cx="3474720" cy="201957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EAE0D575-AF94-4223-AFCD-8DDEAB34B2DA}" type="slidenum">
              <a:rPr lang="en-US" smtClean="0"/>
              <a:pPr/>
              <a:t>69</a:t>
            </a:fld>
            <a:endParaRPr lang="en-US" dirty="0"/>
          </a:p>
        </p:txBody>
      </p:sp>
    </p:spTree>
    <p:extLst>
      <p:ext uri="{BB962C8B-B14F-4D97-AF65-F5344CB8AC3E}">
        <p14:creationId xmlns:p14="http://schemas.microsoft.com/office/powerpoint/2010/main" val="280108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inpo.org\open\On-Going Programs\Evaluations\Emergency Response Development\ERTD2\DMUS 2\COURSE\03 Development\Pics\Used\18293166_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03158" y="417206"/>
            <a:ext cx="6797788" cy="59516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AE0D575-AF94-4223-AFCD-8DDEAB34B2DA}" type="slidenum">
              <a:rPr lang="en-US" smtClean="0"/>
              <a:pPr/>
              <a:t>7</a:t>
            </a:fld>
            <a:endParaRPr lang="en-US" dirty="0"/>
          </a:p>
        </p:txBody>
      </p:sp>
    </p:spTree>
    <p:extLst>
      <p:ext uri="{BB962C8B-B14F-4D97-AF65-F5344CB8AC3E}">
        <p14:creationId xmlns:p14="http://schemas.microsoft.com/office/powerpoint/2010/main" val="405509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Situation 4. Cope with Risk</a:t>
            </a:r>
          </a:p>
        </p:txBody>
      </p:sp>
      <p:sp>
        <p:nvSpPr>
          <p:cNvPr id="6" name="Content Placeholder 5"/>
          <p:cNvSpPr>
            <a:spLocks noGrp="1"/>
          </p:cNvSpPr>
          <p:nvPr>
            <p:ph sz="half" idx="2"/>
          </p:nvPr>
        </p:nvSpPr>
        <p:spPr/>
        <p:txBody>
          <a:bodyPr>
            <a:normAutofit fontScale="92500"/>
          </a:bodyPr>
          <a:lstStyle/>
          <a:p>
            <a:r>
              <a:rPr lang="en-US" dirty="0"/>
              <a:t>Time is running out to run the cable all the way from the radwaste building.</a:t>
            </a:r>
          </a:p>
          <a:p>
            <a:r>
              <a:rPr lang="en-US" dirty="0"/>
              <a:t>You will have to change course and use the generators in Unit 3.</a:t>
            </a:r>
          </a:p>
          <a:p>
            <a:endParaRPr lang="en-US" dirty="0"/>
          </a:p>
          <a:p>
            <a:pPr marL="0" indent="0">
              <a:buNone/>
            </a:pPr>
            <a:r>
              <a:rPr lang="en-US" i="1" dirty="0"/>
              <a:t>How will you engage diverse perspectives to inform your decision while ordering a major change to the plan?</a:t>
            </a: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2435" y="1252620"/>
            <a:ext cx="3507971" cy="259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photo.tepco.co.jp/library/120227/120227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565" y="3623520"/>
            <a:ext cx="3286964" cy="219130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EAE0D575-AF94-4223-AFCD-8DDEAB34B2DA}" type="slidenum">
              <a:rPr lang="en-US" smtClean="0"/>
              <a:pPr/>
              <a:t>70</a:t>
            </a:fld>
            <a:endParaRPr lang="en-US" dirty="0"/>
          </a:p>
        </p:txBody>
      </p:sp>
    </p:spTree>
    <p:extLst>
      <p:ext uri="{BB962C8B-B14F-4D97-AF65-F5344CB8AC3E}">
        <p14:creationId xmlns:p14="http://schemas.microsoft.com/office/powerpoint/2010/main" val="69033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Situation 5. Achieve Sustainable Results</a:t>
            </a:r>
          </a:p>
        </p:txBody>
      </p:sp>
      <p:sp>
        <p:nvSpPr>
          <p:cNvPr id="6" name="Content Placeholder 5"/>
          <p:cNvSpPr>
            <a:spLocks noGrp="1"/>
          </p:cNvSpPr>
          <p:nvPr>
            <p:ph sz="half" idx="2"/>
          </p:nvPr>
        </p:nvSpPr>
        <p:spPr/>
        <p:txBody>
          <a:bodyPr>
            <a:normAutofit/>
          </a:bodyPr>
          <a:lstStyle/>
          <a:p>
            <a:r>
              <a:rPr lang="en-US" sz="2600" dirty="0"/>
              <a:t>Pressure is rising in Unit 1, requiring immediate action.</a:t>
            </a:r>
          </a:p>
          <a:p>
            <a:r>
              <a:rPr lang="en-US" sz="2600" dirty="0"/>
              <a:t>Work at Unit 2 is wasted.</a:t>
            </a:r>
          </a:p>
          <a:p>
            <a:r>
              <a:rPr lang="en-US" sz="2600" dirty="0"/>
              <a:t>Danger is increasing.</a:t>
            </a:r>
          </a:p>
          <a:p>
            <a:pPr marL="0" indent="0">
              <a:buNone/>
            </a:pPr>
            <a:endParaRPr lang="en-US" sz="2600" i="1" dirty="0"/>
          </a:p>
          <a:p>
            <a:pPr marL="0" indent="0">
              <a:buNone/>
            </a:pPr>
            <a:r>
              <a:rPr lang="en-US" sz="2600" i="1" dirty="0"/>
              <a:t>How will you keep people focused on their tasks as their physical energy wanes and their personal risk increases?</a:t>
            </a:r>
            <a:endParaRPr lang="en-US" sz="26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79" y="1937981"/>
            <a:ext cx="3832552" cy="2835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fld id="{EAE0D575-AF94-4223-AFCD-8DDEAB34B2DA}" type="slidenum">
              <a:rPr lang="en-US" smtClean="0"/>
              <a:pPr/>
              <a:t>71</a:t>
            </a:fld>
            <a:endParaRPr lang="en-US" dirty="0"/>
          </a:p>
        </p:txBody>
      </p:sp>
    </p:spTree>
    <p:extLst>
      <p:ext uri="{BB962C8B-B14F-4D97-AF65-F5344CB8AC3E}">
        <p14:creationId xmlns:p14="http://schemas.microsoft.com/office/powerpoint/2010/main" val="417602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First-Person Account</a:t>
            </a:r>
          </a:p>
        </p:txBody>
      </p:sp>
      <p:sp>
        <p:nvSpPr>
          <p:cNvPr id="4" name="Subtitle 3"/>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EAE0D575-AF94-4223-AFCD-8DDEAB34B2DA}" type="slidenum">
              <a:rPr lang="en-US" smtClean="0"/>
              <a:pPr/>
              <a:t>72</a:t>
            </a:fld>
            <a:endParaRPr lang="en-US" dirty="0"/>
          </a:p>
        </p:txBody>
      </p:sp>
    </p:spTree>
    <p:extLst>
      <p:ext uri="{BB962C8B-B14F-4D97-AF65-F5344CB8AC3E}">
        <p14:creationId xmlns:p14="http://schemas.microsoft.com/office/powerpoint/2010/main" val="348602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E0D575-AF94-4223-AFCD-8DDEAB34B2DA}" type="slidenum">
              <a:rPr lang="en-US" smtClean="0"/>
              <a:pPr/>
              <a:t>73</a:t>
            </a:fld>
            <a:endParaRPr lang="en-US" dirty="0"/>
          </a:p>
        </p:txBody>
      </p:sp>
      <p:sp>
        <p:nvSpPr>
          <p:cNvPr id="3" name="Title 2"/>
          <p:cNvSpPr>
            <a:spLocks noGrp="1"/>
          </p:cNvSpPr>
          <p:nvPr>
            <p:ph type="ctrTitle"/>
          </p:nvPr>
        </p:nvSpPr>
        <p:spPr/>
        <p:txBody>
          <a:bodyPr anchor="b" anchorCtr="0"/>
          <a:lstStyle/>
          <a:p>
            <a:r>
              <a:rPr lang="en-US" sz="4400" dirty="0"/>
              <a:t>Fukushima Daiichi Earthquake and Tsunami, March 2011</a:t>
            </a:r>
          </a:p>
        </p:txBody>
      </p:sp>
      <p:sp>
        <p:nvSpPr>
          <p:cNvPr id="5" name="Rectangle 4">
            <a:hlinkClick r:id="rId2"/>
          </p:cNvPr>
          <p:cNvSpPr/>
          <p:nvPr/>
        </p:nvSpPr>
        <p:spPr>
          <a:xfrm>
            <a:off x="6669664" y="5746172"/>
            <a:ext cx="1729047" cy="407324"/>
          </a:xfrm>
          <a:prstGeom prst="rect">
            <a:avLst/>
          </a:prstGeom>
          <a:solidFill>
            <a:srgbClr val="802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60000"/>
                    <a:lumOff val="40000"/>
                  </a:schemeClr>
                </a:solidFill>
              </a:rPr>
              <a:t>Browser View</a:t>
            </a:r>
          </a:p>
        </p:txBody>
      </p:sp>
    </p:spTree>
    <p:extLst>
      <p:ext uri="{BB962C8B-B14F-4D97-AF65-F5344CB8AC3E}">
        <p14:creationId xmlns:p14="http://schemas.microsoft.com/office/powerpoint/2010/main" val="109253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E0D575-AF94-4223-AFCD-8DDEAB34B2DA}" type="slidenum">
              <a:rPr lang="en-US" smtClean="0"/>
              <a:pPr/>
              <a:t>74</a:t>
            </a:fld>
            <a:endParaRPr lang="en-US" dirty="0"/>
          </a:p>
        </p:txBody>
      </p:sp>
      <p:sp>
        <p:nvSpPr>
          <p:cNvPr id="3" name="Title 2"/>
          <p:cNvSpPr>
            <a:spLocks noGrp="1"/>
          </p:cNvSpPr>
          <p:nvPr>
            <p:ph type="ctrTitle"/>
          </p:nvPr>
        </p:nvSpPr>
        <p:spPr/>
        <p:txBody>
          <a:bodyPr anchor="b" anchorCtr="0"/>
          <a:lstStyle/>
          <a:p>
            <a:r>
              <a:rPr lang="en-US" sz="4400" dirty="0"/>
              <a:t>Fort Calhoun Flooding, </a:t>
            </a:r>
            <a:br>
              <a:rPr lang="en-US" sz="4400" dirty="0"/>
            </a:br>
            <a:r>
              <a:rPr lang="en-US" sz="4400" dirty="0"/>
              <a:t>June 2011</a:t>
            </a:r>
          </a:p>
        </p:txBody>
      </p:sp>
      <p:sp>
        <p:nvSpPr>
          <p:cNvPr id="5" name="Rectangle 4">
            <a:hlinkClick r:id="rId2"/>
          </p:cNvPr>
          <p:cNvSpPr/>
          <p:nvPr/>
        </p:nvSpPr>
        <p:spPr>
          <a:xfrm>
            <a:off x="6669664" y="5746172"/>
            <a:ext cx="1729047" cy="407324"/>
          </a:xfrm>
          <a:prstGeom prst="rect">
            <a:avLst/>
          </a:prstGeom>
          <a:solidFill>
            <a:srgbClr val="802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60000"/>
                    <a:lumOff val="40000"/>
                  </a:schemeClr>
                </a:solidFill>
              </a:rPr>
              <a:t>Browser View</a:t>
            </a:r>
          </a:p>
        </p:txBody>
      </p:sp>
    </p:spTree>
    <p:extLst>
      <p:ext uri="{BB962C8B-B14F-4D97-AF65-F5344CB8AC3E}">
        <p14:creationId xmlns:p14="http://schemas.microsoft.com/office/powerpoint/2010/main" val="142308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Leadership</a:t>
            </a:r>
          </a:p>
        </p:txBody>
      </p:sp>
      <p:sp>
        <p:nvSpPr>
          <p:cNvPr id="3" name="Content Placeholder 2"/>
          <p:cNvSpPr>
            <a:spLocks noGrp="1"/>
          </p:cNvSpPr>
          <p:nvPr>
            <p:ph sz="half" idx="1"/>
          </p:nvPr>
        </p:nvSpPr>
        <p:spPr/>
        <p:txBody>
          <a:bodyPr>
            <a:normAutofit fontScale="92500" lnSpcReduction="10000"/>
          </a:bodyPr>
          <a:lstStyle/>
          <a:p>
            <a:pPr marL="0" indent="0">
              <a:buNone/>
            </a:pPr>
            <a:r>
              <a:rPr lang="en-US" i="1" dirty="0"/>
              <a:t>Crisis leadership is different.</a:t>
            </a:r>
          </a:p>
          <a:p>
            <a:pPr marL="0" indent="0">
              <a:buNone/>
            </a:pPr>
            <a:r>
              <a:rPr lang="en-US" dirty="0"/>
              <a:t>Effective crisis leaders must:</a:t>
            </a:r>
          </a:p>
          <a:p>
            <a:pPr lvl="0"/>
            <a:r>
              <a:rPr lang="en-US" dirty="0"/>
              <a:t>Lead in resistance to stress.</a:t>
            </a:r>
          </a:p>
          <a:p>
            <a:pPr lvl="0"/>
            <a:r>
              <a:rPr lang="en-US" dirty="0"/>
              <a:t>Lead in the face of volatility.</a:t>
            </a:r>
          </a:p>
          <a:p>
            <a:pPr lvl="0"/>
            <a:r>
              <a:rPr lang="en-US" dirty="0"/>
              <a:t>Lead with effective communication.</a:t>
            </a:r>
          </a:p>
          <a:p>
            <a:pPr lvl="0"/>
            <a:r>
              <a:rPr lang="en-US" dirty="0"/>
              <a:t>Lead with priorities and values.</a:t>
            </a:r>
          </a:p>
          <a:p>
            <a:pPr lvl="0"/>
            <a:r>
              <a:rPr lang="en-US" dirty="0"/>
              <a:t>Lead without criticism.</a:t>
            </a:r>
          </a:p>
        </p:txBody>
      </p:sp>
      <p:sp>
        <p:nvSpPr>
          <p:cNvPr id="4" name="Content Placeholder 3"/>
          <p:cNvSpPr>
            <a:spLocks noGrp="1"/>
          </p:cNvSpPr>
          <p:nvPr>
            <p:ph sz="half" idx="2"/>
          </p:nvPr>
        </p:nvSpPr>
        <p:spPr/>
        <p:txBody>
          <a:bodyPr>
            <a:normAutofit fontScale="92500" lnSpcReduction="10000"/>
          </a:bodyPr>
          <a:lstStyle/>
          <a:p>
            <a:endParaRPr lang="en-US" dirty="0"/>
          </a:p>
        </p:txBody>
      </p:sp>
      <p:sp>
        <p:nvSpPr>
          <p:cNvPr id="5" name="Slide Number Placeholder 4"/>
          <p:cNvSpPr>
            <a:spLocks noGrp="1"/>
          </p:cNvSpPr>
          <p:nvPr>
            <p:ph type="sldNum" sz="quarter" idx="4"/>
          </p:nvPr>
        </p:nvSpPr>
        <p:spPr/>
        <p:txBody>
          <a:bodyPr/>
          <a:lstStyle/>
          <a:p>
            <a:fld id="{EAE0D575-AF94-4223-AFCD-8DDEAB34B2DA}" type="slidenum">
              <a:rPr lang="en-US" smtClean="0"/>
              <a:pPr/>
              <a:t>75</a:t>
            </a:fld>
            <a:endParaRPr lang="en-US" dirty="0"/>
          </a:p>
        </p:txBody>
      </p:sp>
      <p:pic>
        <p:nvPicPr>
          <p:cNvPr id="8" name="Picture 2" descr="\\inpo.org\open\On-Going Programs\Evaluations\Emergency Response Development\ERTD2\DMUS 2\COURSE\03 Development\Pics\Used\BB_007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4733068" y="1594732"/>
            <a:ext cx="3747373" cy="4468378"/>
          </a:xfrm>
          <a:prstGeom prst="rect">
            <a:avLst/>
          </a:prstGeom>
          <a:noFill/>
          <a:ln w="152400">
            <a:noFill/>
          </a:ln>
          <a:effectLst/>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522124" y="6084917"/>
            <a:ext cx="4469476" cy="684772"/>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2: Action Plan</a:t>
            </a:r>
            <a:br>
              <a:rPr lang="en-US" dirty="0"/>
            </a:br>
            <a:r>
              <a:rPr lang="en-US" dirty="0"/>
              <a:t>HANDOUT 9: Crisis Leadership Tools</a:t>
            </a:r>
          </a:p>
        </p:txBody>
      </p:sp>
    </p:spTree>
    <p:extLst>
      <p:ext uri="{BB962C8B-B14F-4D97-AF65-F5344CB8AC3E}">
        <p14:creationId xmlns:p14="http://schemas.microsoft.com/office/powerpoint/2010/main" val="82755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Three Pillars</a:t>
            </a:r>
          </a:p>
        </p:txBody>
      </p:sp>
      <p:sp>
        <p:nvSpPr>
          <p:cNvPr id="3" name="Slide Number Placeholder 2"/>
          <p:cNvSpPr>
            <a:spLocks noGrp="1"/>
          </p:cNvSpPr>
          <p:nvPr>
            <p:ph type="sldNum" sz="quarter" idx="12"/>
          </p:nvPr>
        </p:nvSpPr>
        <p:spPr/>
        <p:txBody>
          <a:bodyPr/>
          <a:lstStyle/>
          <a:p>
            <a:fld id="{EAE0D575-AF94-4223-AFCD-8DDEAB34B2DA}" type="slidenum">
              <a:rPr lang="en-US" smtClean="0"/>
              <a:pPr/>
              <a:t>76</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81147" y="1611799"/>
            <a:ext cx="7128122" cy="4256984"/>
          </a:xfrm>
          <a:prstGeom prst="rect">
            <a:avLst/>
          </a:prstGeom>
        </p:spPr>
      </p:pic>
    </p:spTree>
    <p:extLst>
      <p:ext uri="{BB962C8B-B14F-4D97-AF65-F5344CB8AC3E}">
        <p14:creationId xmlns:p14="http://schemas.microsoft.com/office/powerpoint/2010/main" val="148402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Practical Exercise</a:t>
            </a:r>
          </a:p>
        </p:txBody>
      </p:sp>
      <p:sp>
        <p:nvSpPr>
          <p:cNvPr id="3" name="Subtitle 2"/>
          <p:cNvSpPr>
            <a:spLocks noGrp="1"/>
          </p:cNvSpPr>
          <p:nvPr>
            <p:ph type="subTitle" idx="1"/>
          </p:nvPr>
        </p:nvSpPr>
        <p:spPr/>
        <p:txBody>
          <a:bodyPr/>
          <a:lstStyle/>
          <a:p>
            <a:r>
              <a:rPr lang="en-US" dirty="0"/>
              <a:t>Part 2</a:t>
            </a:r>
          </a:p>
        </p:txBody>
      </p:sp>
      <p:sp>
        <p:nvSpPr>
          <p:cNvPr id="4" name="Slide Number Placeholder 3"/>
          <p:cNvSpPr>
            <a:spLocks noGrp="1"/>
          </p:cNvSpPr>
          <p:nvPr>
            <p:ph type="sldNum" sz="quarter" idx="12"/>
          </p:nvPr>
        </p:nvSpPr>
        <p:spPr/>
        <p:txBody>
          <a:bodyPr/>
          <a:lstStyle/>
          <a:p>
            <a:fld id="{EAE0D575-AF94-4223-AFCD-8DDEAB34B2DA}" type="slidenum">
              <a:rPr lang="en-US" smtClean="0"/>
              <a:pPr/>
              <a:t>77</a:t>
            </a:fld>
            <a:endParaRPr lang="en-US" dirty="0"/>
          </a:p>
        </p:txBody>
      </p:sp>
    </p:spTree>
    <p:extLst>
      <p:ext uri="{BB962C8B-B14F-4D97-AF65-F5344CB8AC3E}">
        <p14:creationId xmlns:p14="http://schemas.microsoft.com/office/powerpoint/2010/main" val="406823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Compare Your Stress Responses</a:t>
            </a:r>
          </a:p>
        </p:txBody>
      </p:sp>
      <p:sp>
        <p:nvSpPr>
          <p:cNvPr id="3" name="Content Placeholder 2"/>
          <p:cNvSpPr>
            <a:spLocks noGrp="1"/>
          </p:cNvSpPr>
          <p:nvPr>
            <p:ph sz="half" idx="1"/>
          </p:nvPr>
        </p:nvSpPr>
        <p:spPr/>
        <p:txBody>
          <a:bodyPr>
            <a:normAutofit/>
          </a:bodyPr>
          <a:lstStyle/>
          <a:p>
            <a:r>
              <a:rPr lang="en-US" dirty="0"/>
              <a:t>What was your stress response? </a:t>
            </a:r>
          </a:p>
          <a:p>
            <a:endParaRPr lang="en-US" dirty="0"/>
          </a:p>
          <a:p>
            <a:r>
              <a:rPr lang="en-US" dirty="0"/>
              <a:t>How will your awareness of stress help?</a:t>
            </a:r>
          </a:p>
          <a:p>
            <a:endParaRPr lang="en-US" dirty="0"/>
          </a:p>
          <a:p>
            <a:r>
              <a:rPr lang="en-US" dirty="0"/>
              <a:t>How will stress treatment tools help?</a:t>
            </a:r>
          </a:p>
        </p:txBody>
      </p:sp>
      <p:sp>
        <p:nvSpPr>
          <p:cNvPr id="5" name="Slide Number Placeholder 4"/>
          <p:cNvSpPr>
            <a:spLocks noGrp="1"/>
          </p:cNvSpPr>
          <p:nvPr>
            <p:ph type="sldNum" sz="quarter" idx="4"/>
          </p:nvPr>
        </p:nvSpPr>
        <p:spPr/>
        <p:txBody>
          <a:bodyPr/>
          <a:lstStyle/>
          <a:p>
            <a:fld id="{EAE0D575-AF94-4223-AFCD-8DDEAB34B2DA}" type="slidenum">
              <a:rPr lang="en-US" smtClean="0"/>
              <a:pPr/>
              <a:t>78</a:t>
            </a:fld>
            <a:endParaRPr lang="en-US" dirty="0"/>
          </a:p>
        </p:txBody>
      </p:sp>
      <p:pic>
        <p:nvPicPr>
          <p:cNvPr id="6" name="Picture 2" descr="\\inpo.org\open\On-Going Programs\Evaluations\Emergency Response Development\ERTD2\DMUS 2\COURSE\03 Development\Pics\Used\19912652_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83873" y="1612230"/>
            <a:ext cx="3414168" cy="4572001"/>
          </a:xfrm>
          <a:prstGeom prst="rect">
            <a:avLst/>
          </a:prstGeom>
          <a:solidFill>
            <a:schemeClr val="bg1"/>
          </a:solidFill>
          <a:ln w="152400">
            <a:noFill/>
          </a:ln>
          <a:effectLst>
            <a:glow rad="304800">
              <a:schemeClr val="bg1">
                <a:alpha val="60000"/>
              </a:schemeClr>
            </a:glow>
          </a:effectLst>
          <a:extLst/>
        </p:spPr>
      </p:pic>
    </p:spTree>
    <p:extLst>
      <p:ext uri="{BB962C8B-B14F-4D97-AF65-F5344CB8AC3E}">
        <p14:creationId xmlns:p14="http://schemas.microsoft.com/office/powerpoint/2010/main" val="387025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You Be Ready?</a:t>
            </a:r>
          </a:p>
        </p:txBody>
      </p:sp>
      <p:sp>
        <p:nvSpPr>
          <p:cNvPr id="6" name="Content Placeholder 5"/>
          <p:cNvSpPr>
            <a:spLocks noGrp="1"/>
          </p:cNvSpPr>
          <p:nvPr>
            <p:ph sz="half" idx="1"/>
          </p:nvPr>
        </p:nvSpPr>
        <p:spPr/>
        <p:txBody>
          <a:bodyPr>
            <a:normAutofit/>
          </a:bodyPr>
          <a:lstStyle/>
          <a:p>
            <a:pPr marL="0" indent="0">
              <a:buNone/>
            </a:pPr>
            <a:endParaRPr lang="en-US" sz="4000" i="1" dirty="0"/>
          </a:p>
          <a:p>
            <a:pPr marL="0" indent="0">
              <a:buNone/>
            </a:pPr>
            <a:r>
              <a:rPr lang="en-US" sz="4000" i="1" dirty="0"/>
              <a:t>What will you do to get ready for the unexpected?</a:t>
            </a:r>
          </a:p>
          <a:p>
            <a:pPr marL="0" indent="0">
              <a:buNone/>
            </a:pPr>
            <a:endParaRPr lang="en-US" sz="4000" i="1" dirty="0"/>
          </a:p>
        </p:txBody>
      </p:sp>
      <p:sp>
        <p:nvSpPr>
          <p:cNvPr id="7" name="Content Placeholder 6"/>
          <p:cNvSpPr>
            <a:spLocks noGrp="1"/>
          </p:cNvSpPr>
          <p:nvPr>
            <p:ph sz="half" idx="2"/>
          </p:nvPr>
        </p:nvSpPr>
        <p:spPr/>
        <p:txBody>
          <a:bodyPr/>
          <a:lstStyle/>
          <a:p>
            <a:endParaRPr lang="en-US" dirty="0"/>
          </a:p>
        </p:txBody>
      </p:sp>
      <p:pic>
        <p:nvPicPr>
          <p:cNvPr id="4" name="Picture 2" descr="https://upload.wikimedia.org/wikipedia/commons/thumb/0/0a/WTC-Fireman_requests_10_more_colleagesa.jpg/1024px-WTC-Fireman_requests_10_more_colleages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78324" y="1531082"/>
            <a:ext cx="3992066" cy="46402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8616" y="6335904"/>
            <a:ext cx="2425600" cy="276999"/>
          </a:xfrm>
          <a:prstGeom prst="rect">
            <a:avLst/>
          </a:prstGeom>
          <a:noFill/>
        </p:spPr>
        <p:txBody>
          <a:bodyPr wrap="none" rtlCol="0">
            <a:spAutoFit/>
          </a:bodyPr>
          <a:lstStyle/>
          <a:p>
            <a:r>
              <a:rPr lang="en-US" sz="1200" dirty="0"/>
              <a:t>Source: Wikimedia, U.S. Navy Photo</a:t>
            </a:r>
          </a:p>
        </p:txBody>
      </p:sp>
      <p:sp>
        <p:nvSpPr>
          <p:cNvPr id="8" name="Slide Number Placeholder 7"/>
          <p:cNvSpPr>
            <a:spLocks noGrp="1"/>
          </p:cNvSpPr>
          <p:nvPr>
            <p:ph type="sldNum" sz="quarter" idx="4"/>
          </p:nvPr>
        </p:nvSpPr>
        <p:spPr/>
        <p:txBody>
          <a:bodyPr/>
          <a:lstStyle/>
          <a:p>
            <a:fld id="{EAE0D575-AF94-4223-AFCD-8DDEAB34B2DA}" type="slidenum">
              <a:rPr lang="en-US" smtClean="0"/>
              <a:pPr/>
              <a:t>79</a:t>
            </a:fld>
            <a:endParaRPr lang="en-US" dirty="0"/>
          </a:p>
        </p:txBody>
      </p:sp>
      <p:sp>
        <p:nvSpPr>
          <p:cNvPr id="10" name="Rounded Rectangle 9"/>
          <p:cNvSpPr/>
          <p:nvPr/>
        </p:nvSpPr>
        <p:spPr>
          <a:xfrm>
            <a:off x="5566611" y="6248395"/>
            <a:ext cx="3424989" cy="521293"/>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2: Action Plan</a:t>
            </a:r>
          </a:p>
        </p:txBody>
      </p:sp>
      <p:sp>
        <p:nvSpPr>
          <p:cNvPr id="11" name="Rectangle 10">
            <a:hlinkClick r:id="rId4"/>
          </p:cNvPr>
          <p:cNvSpPr/>
          <p:nvPr/>
        </p:nvSpPr>
        <p:spPr>
          <a:xfrm>
            <a:off x="573208" y="6558311"/>
            <a:ext cx="2292823" cy="268824"/>
          </a:xfrm>
          <a:prstGeom prst="rect">
            <a:avLst/>
          </a:prstGeom>
          <a:solidFill>
            <a:srgbClr val="802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6">
                    <a:lumMod val="60000"/>
                    <a:lumOff val="40000"/>
                  </a:schemeClr>
                </a:solidFill>
              </a:rPr>
              <a:t>Video: Browser View</a:t>
            </a:r>
          </a:p>
        </p:txBody>
      </p:sp>
    </p:spTree>
    <p:extLst>
      <p:ext uri="{BB962C8B-B14F-4D97-AF65-F5344CB8AC3E}">
        <p14:creationId xmlns:p14="http://schemas.microsoft.com/office/powerpoint/2010/main" val="211728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5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1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You Be Ready?</a:t>
            </a:r>
          </a:p>
        </p:txBody>
      </p:sp>
      <p:sp>
        <p:nvSpPr>
          <p:cNvPr id="6" name="Content Placeholder 5"/>
          <p:cNvSpPr>
            <a:spLocks noGrp="1"/>
          </p:cNvSpPr>
          <p:nvPr>
            <p:ph sz="half" idx="1"/>
          </p:nvPr>
        </p:nvSpPr>
        <p:spPr/>
        <p:txBody>
          <a:bodyPr>
            <a:normAutofit/>
          </a:bodyPr>
          <a:lstStyle/>
          <a:p>
            <a:pPr marL="0" indent="0">
              <a:buNone/>
            </a:pPr>
            <a:endParaRPr lang="en-US" sz="4000" i="1" dirty="0"/>
          </a:p>
          <a:p>
            <a:pPr marL="0" indent="0">
              <a:buNone/>
            </a:pPr>
            <a:r>
              <a:rPr lang="en-US" sz="4000" i="1" dirty="0"/>
              <a:t>What will you do?</a:t>
            </a:r>
          </a:p>
          <a:p>
            <a:pPr marL="0" indent="0">
              <a:buNone/>
            </a:pPr>
            <a:endParaRPr lang="en-US" sz="4000" i="1" dirty="0"/>
          </a:p>
          <a:p>
            <a:pPr marL="0" indent="0">
              <a:buNone/>
            </a:pPr>
            <a:r>
              <a:rPr lang="en-US" sz="4000" i="1" dirty="0"/>
              <a:t>How will you react?</a:t>
            </a:r>
          </a:p>
        </p:txBody>
      </p:sp>
      <p:sp>
        <p:nvSpPr>
          <p:cNvPr id="7" name="Content Placeholder 6"/>
          <p:cNvSpPr>
            <a:spLocks noGrp="1"/>
          </p:cNvSpPr>
          <p:nvPr>
            <p:ph sz="half" idx="2"/>
          </p:nvPr>
        </p:nvSpPr>
        <p:spPr/>
        <p:txBody>
          <a:bodyPr/>
          <a:lstStyle/>
          <a:p>
            <a:endParaRPr lang="en-US" dirty="0"/>
          </a:p>
        </p:txBody>
      </p:sp>
      <p:pic>
        <p:nvPicPr>
          <p:cNvPr id="4" name="Picture 2" descr="https://upload.wikimedia.org/wikipedia/commons/thumb/0/0a/WTC-Fireman_requests_10_more_colleagesa.jpg/1024px-WTC-Fireman_requests_10_more_colleages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78324" y="1531082"/>
            <a:ext cx="3992066" cy="46402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8616" y="6335904"/>
            <a:ext cx="2425600" cy="276999"/>
          </a:xfrm>
          <a:prstGeom prst="rect">
            <a:avLst/>
          </a:prstGeom>
          <a:noFill/>
        </p:spPr>
        <p:txBody>
          <a:bodyPr wrap="none" rtlCol="0">
            <a:spAutoFit/>
          </a:bodyPr>
          <a:lstStyle/>
          <a:p>
            <a:r>
              <a:rPr lang="en-US" sz="1200" dirty="0"/>
              <a:t>Source: Wikimedia, U.S. Navy Photo</a:t>
            </a:r>
          </a:p>
        </p:txBody>
      </p:sp>
      <p:sp>
        <p:nvSpPr>
          <p:cNvPr id="8" name="Slide Number Placeholder 7"/>
          <p:cNvSpPr>
            <a:spLocks noGrp="1"/>
          </p:cNvSpPr>
          <p:nvPr>
            <p:ph type="sldNum" sz="quarter" idx="4"/>
          </p:nvPr>
        </p:nvSpPr>
        <p:spPr/>
        <p:txBody>
          <a:bodyPr/>
          <a:lstStyle/>
          <a:p>
            <a:fld id="{EAE0D575-AF94-4223-AFCD-8DDEAB34B2DA}" type="slidenum">
              <a:rPr lang="en-US" smtClean="0"/>
              <a:pPr/>
              <a:t>8</a:t>
            </a:fld>
            <a:endParaRPr lang="en-US" dirty="0"/>
          </a:p>
        </p:txBody>
      </p:sp>
      <p:sp>
        <p:nvSpPr>
          <p:cNvPr id="9" name="Rounded Rectangle 8"/>
          <p:cNvSpPr/>
          <p:nvPr/>
        </p:nvSpPr>
        <p:spPr>
          <a:xfrm>
            <a:off x="5566611" y="6248395"/>
            <a:ext cx="3424989" cy="521293"/>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2: Action Plan</a:t>
            </a:r>
          </a:p>
        </p:txBody>
      </p:sp>
    </p:spTree>
    <p:extLst>
      <p:ext uri="{BB962C8B-B14F-4D97-AF65-F5344CB8AC3E}">
        <p14:creationId xmlns:p14="http://schemas.microsoft.com/office/powerpoint/2010/main" val="2341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5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1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 presetClass="entr" presetSubtype="8" fill="hold" grpId="0" nodeType="afterEffect">
                                  <p:stCondLst>
                                    <p:cond delay="250"/>
                                  </p:stCondLst>
                                  <p:childTnLst>
                                    <p:set>
                                      <p:cBhvr>
                                        <p:cTn id="11" dur="1" fill="hold">
                                          <p:stCondLst>
                                            <p:cond delay="0"/>
                                          </p:stCondLst>
                                        </p:cTn>
                                        <p:tgtEl>
                                          <p:spTgt spid="6">
                                            <p:txEl>
                                              <p:pRg st="3" end="3"/>
                                            </p:txEl>
                                          </p:spTgt>
                                        </p:tgtEl>
                                        <p:attrNameLst>
                                          <p:attrName>style.visibility</p:attrName>
                                        </p:attrNameLst>
                                      </p:cBhvr>
                                      <p:to>
                                        <p:strVal val="visible"/>
                                      </p:to>
                                    </p:set>
                                    <p:anim calcmode="lin" valueType="num">
                                      <p:cBhvr additive="base">
                                        <p:cTn id="12" dur="1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13" dur="1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729" y="-1389889"/>
            <a:ext cx="5070367" cy="9893631"/>
          </a:xfrm>
          <a:prstGeom prst="rect">
            <a:avLst/>
          </a:prstGeom>
          <a:noFill/>
          <a:ln>
            <a:noFill/>
          </a:ln>
          <a:effectLst>
            <a:outerShdw blurRad="304800" dist="355600" dir="8400000" algn="ctr" rotWithShape="0">
              <a:schemeClr val="tx1">
                <a:lumMod val="85000"/>
                <a:lumOff val="15000"/>
                <a:alpha val="66000"/>
              </a:schemeClr>
            </a:outerShdw>
          </a:effectLst>
          <a:scene3d>
            <a:camera prst="isometricOffAxis2Top">
              <a:rot lat="18696443" lon="20125409" rev="1613597"/>
            </a:camera>
            <a:lightRig rig="threePt" dir="t"/>
          </a:scene3d>
          <a:sp3d extrusionH="273050">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sz="half" idx="1"/>
          </p:nvPr>
        </p:nvSpPr>
        <p:spPr>
          <a:xfrm>
            <a:off x="457199" y="1600201"/>
            <a:ext cx="4291781" cy="4525963"/>
          </a:xfrm>
        </p:spPr>
        <p:txBody>
          <a:bodyPr>
            <a:normAutofit/>
          </a:bodyPr>
          <a:lstStyle/>
          <a:p>
            <a:pPr marL="0" indent="0">
              <a:buNone/>
            </a:pPr>
            <a:r>
              <a:rPr lang="en-US" dirty="0"/>
              <a:t>Your </a:t>
            </a:r>
            <a:r>
              <a:rPr lang="en-US" i="1" dirty="0"/>
              <a:t>Handbook</a:t>
            </a:r>
            <a:r>
              <a:rPr lang="en-US" dirty="0"/>
              <a:t> </a:t>
            </a:r>
            <a:br>
              <a:rPr lang="en-US" dirty="0"/>
            </a:br>
            <a:r>
              <a:rPr lang="en-US" dirty="0"/>
              <a:t>contains:</a:t>
            </a:r>
          </a:p>
          <a:p>
            <a:r>
              <a:rPr lang="en-US" dirty="0"/>
              <a:t>Topics for further </a:t>
            </a:r>
            <a:br>
              <a:rPr lang="en-US" dirty="0"/>
            </a:br>
            <a:r>
              <a:rPr lang="en-US" dirty="0"/>
              <a:t>inquiry</a:t>
            </a:r>
          </a:p>
          <a:p>
            <a:r>
              <a:rPr lang="en-US" dirty="0"/>
              <a:t>Recommended reading </a:t>
            </a:r>
            <a:br>
              <a:rPr lang="en-US" dirty="0"/>
            </a:br>
            <a:r>
              <a:rPr lang="en-US" dirty="0"/>
              <a:t>list</a:t>
            </a:r>
          </a:p>
          <a:p>
            <a:r>
              <a:rPr lang="en-US" dirty="0"/>
              <a:t>Copies of all handouts and job aids</a:t>
            </a:r>
          </a:p>
          <a:p>
            <a:r>
              <a:rPr lang="en-US" dirty="0"/>
              <a:t>Review of all information in the course</a:t>
            </a:r>
          </a:p>
        </p:txBody>
      </p:sp>
      <p:sp>
        <p:nvSpPr>
          <p:cNvPr id="4" name="Slide Number Placeholder 3"/>
          <p:cNvSpPr>
            <a:spLocks noGrp="1"/>
          </p:cNvSpPr>
          <p:nvPr>
            <p:ph type="sldNum" sz="quarter" idx="4"/>
          </p:nvPr>
        </p:nvSpPr>
        <p:spPr/>
        <p:txBody>
          <a:bodyPr/>
          <a:lstStyle/>
          <a:p>
            <a:fld id="{EAE0D575-AF94-4223-AFCD-8DDEAB34B2DA}" type="slidenum">
              <a:rPr lang="en-US" smtClean="0"/>
              <a:pPr/>
              <a:t>80</a:t>
            </a:fld>
            <a:endParaRPr lang="en-US" dirty="0"/>
          </a:p>
        </p:txBody>
      </p:sp>
    </p:spTree>
    <p:extLst>
      <p:ext uri="{BB962C8B-B14F-4D97-AF65-F5344CB8AC3E}">
        <p14:creationId xmlns:p14="http://schemas.microsoft.com/office/powerpoint/2010/main" val="232628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9236" y="1646848"/>
            <a:ext cx="7589520" cy="1477328"/>
          </a:xfrm>
          <a:prstGeom prst="rect">
            <a:avLst/>
          </a:prstGeom>
          <a:noFill/>
        </p:spPr>
        <p:txBody>
          <a:bodyPr wrap="square" rtlCol="0">
            <a:spAutoFit/>
          </a:bodyPr>
          <a:lstStyle/>
          <a:p>
            <a:r>
              <a:rPr lang="en-US" sz="3600" dirty="0">
                <a:latin typeface="Century Schoolbook" pitchFamily="18" charset="0"/>
              </a:rPr>
              <a:t>Courage is not the absence of fear, but the triumph over it.</a:t>
            </a:r>
          </a:p>
          <a:p>
            <a:pPr algn="r"/>
            <a:r>
              <a:rPr lang="en-US" i="1" dirty="0">
                <a:latin typeface="Century Schoolbook" pitchFamily="18" charset="0"/>
              </a:rPr>
              <a:t>—Nelson Mandela</a:t>
            </a:r>
          </a:p>
        </p:txBody>
      </p:sp>
      <p:sp>
        <p:nvSpPr>
          <p:cNvPr id="2" name="Slide Number Placeholder 1"/>
          <p:cNvSpPr>
            <a:spLocks noGrp="1"/>
          </p:cNvSpPr>
          <p:nvPr>
            <p:ph type="sldNum" sz="quarter" idx="12"/>
          </p:nvPr>
        </p:nvSpPr>
        <p:spPr/>
        <p:txBody>
          <a:bodyPr/>
          <a:lstStyle/>
          <a:p>
            <a:fld id="{EAE0D575-AF94-4223-AFCD-8DDEAB34B2DA}" type="slidenum">
              <a:rPr lang="en-US"/>
              <a:pPr/>
              <a:t>81</a:t>
            </a:fld>
            <a:endParaRPr lang="en-US" dirty="0"/>
          </a:p>
        </p:txBody>
      </p:sp>
    </p:spTree>
    <p:extLst>
      <p:ext uri="{BB962C8B-B14F-4D97-AF65-F5344CB8AC3E}">
        <p14:creationId xmlns:p14="http://schemas.microsoft.com/office/powerpoint/2010/main" val="399334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Crisis Decision Making for Nuclear Leaders</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EAE0D575-AF94-4223-AFCD-8DDEAB34B2DA}" type="slidenum">
              <a:rPr lang="en-US" smtClean="0"/>
              <a:pPr/>
              <a:t>82</a:t>
            </a:fld>
            <a:endParaRPr lang="en-US" dirty="0"/>
          </a:p>
        </p:txBody>
      </p:sp>
    </p:spTree>
    <p:extLst>
      <p:ext uri="{BB962C8B-B14F-4D97-AF65-F5344CB8AC3E}">
        <p14:creationId xmlns:p14="http://schemas.microsoft.com/office/powerpoint/2010/main" val="18363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Stress</a:t>
            </a:r>
          </a:p>
        </p:txBody>
      </p:sp>
      <p:pic>
        <p:nvPicPr>
          <p:cNvPr id="4" name="Picture 2" descr="\\inpo.org\open\On-Going Programs\Evaluations\Emergency Response Development\ERTD2\DMUS 2\COURSE\03 Development\Pics\Used\19912652_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0"/>
          <a:stretch/>
        </p:blipFill>
        <p:spPr bwMode="auto">
          <a:xfrm>
            <a:off x="481264" y="1419726"/>
            <a:ext cx="8065973" cy="5177509"/>
          </a:xfrm>
          <a:prstGeom prst="rect">
            <a:avLst/>
          </a:prstGeom>
          <a:solidFill>
            <a:schemeClr val="bg1"/>
          </a:solidFill>
          <a:ln w="152400">
            <a:noFill/>
          </a:ln>
          <a:effectLst>
            <a:glow rad="304800">
              <a:schemeClr val="bg1">
                <a:alpha val="60000"/>
              </a:schemeClr>
            </a:glow>
          </a:effectLst>
          <a:extLst/>
        </p:spPr>
      </p:pic>
      <p:sp>
        <p:nvSpPr>
          <p:cNvPr id="3" name="Slide Number Placeholder 2"/>
          <p:cNvSpPr>
            <a:spLocks noGrp="1"/>
          </p:cNvSpPr>
          <p:nvPr>
            <p:ph type="sldNum" sz="quarter" idx="10"/>
          </p:nvPr>
        </p:nvSpPr>
        <p:spPr/>
        <p:txBody>
          <a:bodyPr/>
          <a:lstStyle/>
          <a:p>
            <a:fld id="{EAE0D575-AF94-4223-AFCD-8DDEAB34B2DA}" type="slidenum">
              <a:rPr lang="en-US" smtClean="0"/>
              <a:pPr/>
              <a:t>9</a:t>
            </a:fld>
            <a:endParaRPr lang="en-US" dirty="0"/>
          </a:p>
        </p:txBody>
      </p:sp>
      <p:sp>
        <p:nvSpPr>
          <p:cNvPr id="5" name="Rounded Rectangle 4"/>
          <p:cNvSpPr/>
          <p:nvPr/>
        </p:nvSpPr>
        <p:spPr>
          <a:xfrm>
            <a:off x="4738255" y="6248395"/>
            <a:ext cx="4253345" cy="521293"/>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HANDOUT 3: Stress Response Checklist</a:t>
            </a:r>
          </a:p>
        </p:txBody>
      </p:sp>
    </p:spTree>
    <p:extLst>
      <p:ext uri="{BB962C8B-B14F-4D97-AF65-F5344CB8AC3E}">
        <p14:creationId xmlns:p14="http://schemas.microsoft.com/office/powerpoint/2010/main" val="86132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a65a304d3279105489dbe80543eb2b94c42b3"/>
</p:tagLst>
</file>

<file path=ppt/theme/theme1.xml><?xml version="1.0" encoding="utf-8"?>
<a:theme xmlns:a="http://schemas.openxmlformats.org/drawingml/2006/main" name="IL Generic [Rust] Template">
  <a:themeElements>
    <a:clrScheme name="Industry Learning">
      <a:dk1>
        <a:sysClr val="windowText" lastClr="000000"/>
      </a:dk1>
      <a:lt1>
        <a:sysClr val="window" lastClr="FFFFFF"/>
      </a:lt1>
      <a:dk2>
        <a:srgbClr val="974806"/>
      </a:dk2>
      <a:lt2>
        <a:srgbClr val="FFFFFF"/>
      </a:lt2>
      <a:accent1>
        <a:srgbClr val="00B0F0"/>
      </a:accent1>
      <a:accent2>
        <a:srgbClr val="FFC000"/>
      </a:accent2>
      <a:accent3>
        <a:srgbClr val="00B050"/>
      </a:accent3>
      <a:accent4>
        <a:srgbClr val="C00000"/>
      </a:accent4>
      <a:accent5>
        <a:srgbClr val="7030A0"/>
      </a:accent5>
      <a:accent6>
        <a:srgbClr val="E36C09"/>
      </a:accent6>
      <a:hlink>
        <a:srgbClr val="0000FF"/>
      </a:hlink>
      <a:folHlink>
        <a:srgbClr val="800080"/>
      </a:folHlink>
    </a:clrScheme>
    <a:fontScheme name="Industry Learning">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IL Generic [Rust] Template</Template>
  <TotalTime>0</TotalTime>
  <Words>8520</Words>
  <Application>Microsoft Office PowerPoint</Application>
  <PresentationFormat>On-screen Show (4:3)</PresentationFormat>
  <Paragraphs>1519</Paragraphs>
  <Slides>82</Slides>
  <Notes>76</Notes>
  <HiddenSlides>22</HiddenSlides>
  <MMClips>8</MMClips>
  <ScaleCrop>false</ScaleCrop>
  <HeadingPairs>
    <vt:vector size="8" baseType="variant">
      <vt:variant>
        <vt:lpstr>Fonts Used</vt:lpstr>
      </vt:variant>
      <vt:variant>
        <vt:i4>7</vt:i4>
      </vt:variant>
      <vt:variant>
        <vt:lpstr>Theme</vt:lpstr>
      </vt:variant>
      <vt:variant>
        <vt:i4>2</vt:i4>
      </vt:variant>
      <vt:variant>
        <vt:lpstr>Slide Titles</vt:lpstr>
      </vt:variant>
      <vt:variant>
        <vt:i4>82</vt:i4>
      </vt:variant>
      <vt:variant>
        <vt:lpstr>Custom Shows</vt:lpstr>
      </vt:variant>
      <vt:variant>
        <vt:i4>5</vt:i4>
      </vt:variant>
    </vt:vector>
  </HeadingPairs>
  <TitlesOfParts>
    <vt:vector size="96" baseType="lpstr">
      <vt:lpstr>Arial</vt:lpstr>
      <vt:lpstr>Calibri</vt:lpstr>
      <vt:lpstr>Century Schoolbook</vt:lpstr>
      <vt:lpstr>Courier New</vt:lpstr>
      <vt:lpstr>Franklin Gothic Medium</vt:lpstr>
      <vt:lpstr>Franklin Gothic Medium Cond</vt:lpstr>
      <vt:lpstr>Wingdings</vt:lpstr>
      <vt:lpstr>IL Generic [Rust] Template</vt:lpstr>
      <vt:lpstr>Office Theme</vt:lpstr>
      <vt:lpstr>Crisis Decision Making for Nuclear Leaders</vt:lpstr>
      <vt:lpstr>Learning Objectives</vt:lpstr>
      <vt:lpstr>Learning Objectives</vt:lpstr>
      <vt:lpstr>Practical Exercise</vt:lpstr>
      <vt:lpstr>Parts of this Course</vt:lpstr>
      <vt:lpstr>What to Expect</vt:lpstr>
      <vt:lpstr>PowerPoint Presentation</vt:lpstr>
      <vt:lpstr>Will You Be Ready?</vt:lpstr>
      <vt:lpstr>Effects of Stress</vt:lpstr>
      <vt:lpstr>Definition of Stress</vt:lpstr>
      <vt:lpstr>Negative Stress Example</vt:lpstr>
      <vt:lpstr>Stress and Performance</vt:lpstr>
      <vt:lpstr>Stress Tests</vt:lpstr>
      <vt:lpstr>Biometric Data: Full View</vt:lpstr>
      <vt:lpstr>Biometric Data: Live Display</vt:lpstr>
      <vt:lpstr>Stroop Word-Color Test </vt:lpstr>
      <vt:lpstr>PowerPoint Presentation</vt:lpstr>
      <vt:lpstr>PowerPoint Presentation</vt:lpstr>
      <vt:lpstr>PowerPoint Presentation</vt:lpstr>
      <vt:lpstr>PowerPoint Presentation</vt:lpstr>
      <vt:lpstr>PowerPoint Presentation</vt:lpstr>
      <vt:lpstr>PowerPoint Presentation</vt:lpstr>
      <vt:lpstr>7 Digit Test </vt:lpstr>
      <vt:lpstr>PowerPoint Presentation</vt:lpstr>
      <vt:lpstr>Counting Test</vt:lpstr>
      <vt:lpstr>Discussion: Your Responses to Stress</vt:lpstr>
      <vt:lpstr>Stress Treatment</vt:lpstr>
      <vt:lpstr>First-Person Account</vt:lpstr>
      <vt:lpstr>Hatch Unit 1 Transformer Fire, October 2005</vt:lpstr>
      <vt:lpstr>Browns Ferry Tornadoes, April 2011 (Video 1)</vt:lpstr>
      <vt:lpstr>Stress Training</vt:lpstr>
      <vt:lpstr>Stress Training Tolerance and Resilience</vt:lpstr>
      <vt:lpstr>Stress Training Tolerance and Resilience</vt:lpstr>
      <vt:lpstr>Increase Your Capacity</vt:lpstr>
      <vt:lpstr>Nudge Your Comfort Zone</vt:lpstr>
      <vt:lpstr>Conserve Your Stress Response</vt:lpstr>
      <vt:lpstr>Conserve Your Stress Response</vt:lpstr>
      <vt:lpstr>Reduce Everyday Stress</vt:lpstr>
      <vt:lpstr>Adjust Your Perceptions</vt:lpstr>
      <vt:lpstr>Plan Ahead with Your Family</vt:lpstr>
      <vt:lpstr>Focus the Mind</vt:lpstr>
      <vt:lpstr>Focus the Mind</vt:lpstr>
      <vt:lpstr>Practice Self-Regulation</vt:lpstr>
      <vt:lpstr>Resilience Tools</vt:lpstr>
      <vt:lpstr>Discussion: Stress Training</vt:lpstr>
      <vt:lpstr>First-Person Account</vt:lpstr>
      <vt:lpstr>Browns Ferry Tornadoes, April 2011 (Video 2)</vt:lpstr>
      <vt:lpstr>Decision Making Under Crisis</vt:lpstr>
      <vt:lpstr>PowerPoint Presentation</vt:lpstr>
      <vt:lpstr>The Decision-Making Challenge</vt:lpstr>
      <vt:lpstr>Rational Decision Making</vt:lpstr>
      <vt:lpstr>Intuitive Decision Making</vt:lpstr>
      <vt:lpstr>How First Responders Decide</vt:lpstr>
      <vt:lpstr>PowerPoint Presentation</vt:lpstr>
      <vt:lpstr>Sensemaking</vt:lpstr>
      <vt:lpstr>How the Decision Emerges</vt:lpstr>
      <vt:lpstr>Miracle on the Hudson</vt:lpstr>
      <vt:lpstr>Mental Simulation</vt:lpstr>
      <vt:lpstr>Questioning</vt:lpstr>
      <vt:lpstr>Your Recognition-Primed Decisions</vt:lpstr>
      <vt:lpstr>Prime Your Intuition</vt:lpstr>
      <vt:lpstr>Prime Your Intuition</vt:lpstr>
      <vt:lpstr>First-Person Account</vt:lpstr>
      <vt:lpstr>Fort Calhoun Flooding,  June 2011</vt:lpstr>
      <vt:lpstr>Crisis Leadership</vt:lpstr>
      <vt:lpstr>PowerPoint Presentation</vt:lpstr>
      <vt:lpstr>Situation 1. Set Direction</vt:lpstr>
      <vt:lpstr>Situation 2. Maximize Competence</vt:lpstr>
      <vt:lpstr>Situation 3. Engage the Workforce</vt:lpstr>
      <vt:lpstr>Situation 4. Cope with Risk</vt:lpstr>
      <vt:lpstr>Situation 5. Achieve Sustainable Results</vt:lpstr>
      <vt:lpstr>First-Person Account</vt:lpstr>
      <vt:lpstr>Fukushima Daiichi Earthquake and Tsunami, March 2011</vt:lpstr>
      <vt:lpstr>Fort Calhoun Flooding,  June 2011</vt:lpstr>
      <vt:lpstr>Crisis Leadership</vt:lpstr>
      <vt:lpstr>Return to Three Pillars</vt:lpstr>
      <vt:lpstr>Practical Exercise</vt:lpstr>
      <vt:lpstr>Compare Your Stress Responses</vt:lpstr>
      <vt:lpstr>Will You Be Ready?</vt:lpstr>
      <vt:lpstr>Resources</vt:lpstr>
      <vt:lpstr>PowerPoint Presentation</vt:lpstr>
      <vt:lpstr>Crisis Decision Making for Nuclear Leaders</vt:lpstr>
      <vt:lpstr>Data Legend</vt:lpstr>
      <vt:lpstr>Word-Color Test</vt:lpstr>
      <vt:lpstr>7 Digit Test</vt:lpstr>
      <vt:lpstr>Counting Test</vt:lpstr>
      <vt:lpstr>Data Legend Live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2016-11-15T19:55:42Z</dcterms:created>
  <dcterms:modified xsi:type="dcterms:W3CDTF">2016-11-15T19:55:54Z</dcterms:modified>
</cp:coreProperties>
</file>